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9" r:id="rId3"/>
  </p:sldMasterIdLst>
  <p:notesMasterIdLst>
    <p:notesMasterId r:id="rId21"/>
  </p:notesMasterIdLst>
  <p:handoutMasterIdLst>
    <p:handoutMasterId r:id="rId22"/>
  </p:handoutMasterIdLst>
  <p:sldIdLst>
    <p:sldId id="257" r:id="rId4"/>
    <p:sldId id="284" r:id="rId5"/>
    <p:sldId id="286" r:id="rId6"/>
    <p:sldId id="285" r:id="rId7"/>
    <p:sldId id="296" r:id="rId8"/>
    <p:sldId id="287" r:id="rId9"/>
    <p:sldId id="288" r:id="rId10"/>
    <p:sldId id="300" r:id="rId11"/>
    <p:sldId id="289" r:id="rId12"/>
    <p:sldId id="290" r:id="rId13"/>
    <p:sldId id="293" r:id="rId14"/>
    <p:sldId id="297" r:id="rId15"/>
    <p:sldId id="291" r:id="rId16"/>
    <p:sldId id="292" r:id="rId17"/>
    <p:sldId id="294" r:id="rId18"/>
    <p:sldId id="299" r:id="rId19"/>
    <p:sldId id="298" r:id="rId20"/>
  </p:sldIdLst>
  <p:sldSz cx="9144000" cy="5715000" type="screen16x1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9CC8"/>
    <a:srgbClr val="F0F0F0"/>
    <a:srgbClr val="3C3C3B"/>
    <a:srgbClr val="ACD1E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>
      <p:cViewPr varScale="1">
        <p:scale>
          <a:sx n="156" d="100"/>
          <a:sy n="156" d="100"/>
        </p:scale>
        <p:origin x="246" y="11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27E09-0FAC-4ADC-A357-4B21DE32B4E7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D935A-C790-487B-92CA-F4A67E33FD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98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6D66E5-053D-4183-89CD-978FF69F9EA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171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37620"/>
            <a:ext cx="9144000" cy="432048"/>
          </a:xfrm>
        </p:spPr>
        <p:txBody>
          <a:bodyPr/>
          <a:lstStyle>
            <a:lvl1pPr>
              <a:defRPr b="0" cap="all" baseline="0">
                <a:latin typeface="Conduit ITC Light" panose="02000406040000020004" pitchFamily="2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0829" y="5412952"/>
            <a:ext cx="1882775" cy="396876"/>
          </a:xfrm>
          <a:prstGeom prst="rect">
            <a:avLst/>
          </a:prstGeom>
        </p:spPr>
        <p:txBody>
          <a:bodyPr/>
          <a:lstStyle>
            <a:lvl1pPr>
              <a:defRPr sz="1050" b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2952"/>
            <a:ext cx="2895600" cy="396876"/>
          </a:xfrm>
          <a:prstGeom prst="rect">
            <a:avLst/>
          </a:prstGeom>
        </p:spPr>
        <p:txBody>
          <a:bodyPr/>
          <a:lstStyle>
            <a:lvl1pPr>
              <a:defRPr sz="105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r>
              <a:rPr lang="nl-NL"/>
              <a:t>Vertrouwelijk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588" y="5412952"/>
            <a:ext cx="2133600" cy="396876"/>
          </a:xfrm>
          <a:prstGeom prst="rect">
            <a:avLst/>
          </a:prstGeom>
        </p:spPr>
        <p:txBody>
          <a:bodyPr/>
          <a:lstStyle>
            <a:lvl1pPr>
              <a:defRPr sz="1050" b="0" i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fld id="{DD171A2B-C8ED-41E9-A157-5CA28461D9F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513560"/>
            <a:ext cx="9144000" cy="4321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latin typeface="Conduit ITC Light" panose="02000406040000020004" pitchFamily="2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49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50829" y="5412952"/>
            <a:ext cx="1882775" cy="396876"/>
          </a:xfrm>
          <a:prstGeom prst="rect">
            <a:avLst/>
          </a:prstGeom>
        </p:spPr>
        <p:txBody>
          <a:bodyPr/>
          <a:lstStyle>
            <a:lvl1pPr>
              <a:defRPr sz="1050" b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412952"/>
            <a:ext cx="2895600" cy="396876"/>
          </a:xfrm>
          <a:prstGeom prst="rect">
            <a:avLst/>
          </a:prstGeom>
        </p:spPr>
        <p:txBody>
          <a:bodyPr/>
          <a:lstStyle>
            <a:lvl1pPr>
              <a:defRPr sz="105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ctr"/>
            <a:r>
              <a:rPr lang="nl-NL" dirty="0"/>
              <a:t>Vertrouwelijk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88" y="5412952"/>
            <a:ext cx="2133600" cy="396876"/>
          </a:xfrm>
          <a:prstGeom prst="rect">
            <a:avLst/>
          </a:prstGeom>
        </p:spPr>
        <p:txBody>
          <a:bodyPr/>
          <a:lstStyle>
            <a:lvl1pPr>
              <a:defRPr sz="1050" b="0" i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4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50829" y="5412952"/>
            <a:ext cx="1882775" cy="396876"/>
          </a:xfrm>
          <a:prstGeom prst="rect">
            <a:avLst/>
          </a:prstGeom>
        </p:spPr>
        <p:txBody>
          <a:bodyPr/>
          <a:lstStyle>
            <a:lvl1pPr>
              <a:defRPr sz="1050" b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412952"/>
            <a:ext cx="2895600" cy="396876"/>
          </a:xfrm>
          <a:prstGeom prst="rect">
            <a:avLst/>
          </a:prstGeom>
        </p:spPr>
        <p:txBody>
          <a:bodyPr/>
          <a:lstStyle>
            <a:lvl1pPr>
              <a:defRPr sz="105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ctr"/>
            <a:r>
              <a:rPr lang="nl-NL" dirty="0"/>
              <a:t>Vertrouwelijk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88" y="5412952"/>
            <a:ext cx="2133600" cy="396876"/>
          </a:xfrm>
          <a:prstGeom prst="rect">
            <a:avLst/>
          </a:prstGeom>
        </p:spPr>
        <p:txBody>
          <a:bodyPr/>
          <a:lstStyle>
            <a:lvl1pPr>
              <a:defRPr sz="1050" b="0" i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96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0829" y="5412952"/>
            <a:ext cx="1882775" cy="396876"/>
          </a:xfrm>
          <a:prstGeom prst="rect">
            <a:avLst/>
          </a:prstGeom>
        </p:spPr>
        <p:txBody>
          <a:bodyPr/>
          <a:lstStyle>
            <a:lvl1pPr>
              <a:defRPr sz="1050" b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412952"/>
            <a:ext cx="2895600" cy="396876"/>
          </a:xfrm>
          <a:prstGeom prst="rect">
            <a:avLst/>
          </a:prstGeom>
        </p:spPr>
        <p:txBody>
          <a:bodyPr/>
          <a:lstStyle>
            <a:lvl1pPr>
              <a:defRPr sz="105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ctr"/>
            <a:r>
              <a:rPr lang="nl-NL" dirty="0"/>
              <a:t>Vertrouwelijk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88" y="5412952"/>
            <a:ext cx="2133600" cy="396876"/>
          </a:xfrm>
          <a:prstGeom prst="rect">
            <a:avLst/>
          </a:prstGeom>
        </p:spPr>
        <p:txBody>
          <a:bodyPr/>
          <a:lstStyle>
            <a:lvl1pPr>
              <a:defRPr sz="1050" b="0" i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48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0829" y="5412952"/>
            <a:ext cx="1882775" cy="396876"/>
          </a:xfrm>
          <a:prstGeom prst="rect">
            <a:avLst/>
          </a:prstGeom>
        </p:spPr>
        <p:txBody>
          <a:bodyPr/>
          <a:lstStyle>
            <a:lvl1pPr>
              <a:defRPr sz="1050" b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412952"/>
            <a:ext cx="2895600" cy="396876"/>
          </a:xfrm>
          <a:prstGeom prst="rect">
            <a:avLst/>
          </a:prstGeom>
        </p:spPr>
        <p:txBody>
          <a:bodyPr/>
          <a:lstStyle>
            <a:lvl1pPr>
              <a:defRPr sz="105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ctr"/>
            <a:r>
              <a:rPr lang="nl-NL" dirty="0"/>
              <a:t>Vertrouwelijk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88" y="5412952"/>
            <a:ext cx="2133600" cy="396876"/>
          </a:xfrm>
          <a:prstGeom prst="rect">
            <a:avLst/>
          </a:prstGeom>
        </p:spPr>
        <p:txBody>
          <a:bodyPr/>
          <a:lstStyle>
            <a:lvl1pPr>
              <a:defRPr sz="1050" b="0" i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83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0829" y="5412952"/>
            <a:ext cx="1882775" cy="396876"/>
          </a:xfrm>
          <a:prstGeom prst="rect">
            <a:avLst/>
          </a:prstGeom>
        </p:spPr>
        <p:txBody>
          <a:bodyPr/>
          <a:lstStyle>
            <a:lvl1pPr>
              <a:defRPr sz="1050" b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412952"/>
            <a:ext cx="2895600" cy="396876"/>
          </a:xfrm>
          <a:prstGeom prst="rect">
            <a:avLst/>
          </a:prstGeom>
        </p:spPr>
        <p:txBody>
          <a:bodyPr/>
          <a:lstStyle>
            <a:lvl1pPr>
              <a:defRPr sz="105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ctr"/>
            <a:r>
              <a:rPr lang="nl-NL" dirty="0"/>
              <a:t>Vertrouwelijk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88" y="5412952"/>
            <a:ext cx="2133600" cy="396876"/>
          </a:xfrm>
          <a:prstGeom prst="rect">
            <a:avLst/>
          </a:prstGeom>
        </p:spPr>
        <p:txBody>
          <a:bodyPr/>
          <a:lstStyle>
            <a:lvl1pPr>
              <a:defRPr sz="1050" b="0" i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91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215636"/>
            <a:ext cx="2178050" cy="4889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15636"/>
            <a:ext cx="6381750" cy="48895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0829" y="5412952"/>
            <a:ext cx="1882775" cy="396876"/>
          </a:xfrm>
          <a:prstGeom prst="rect">
            <a:avLst/>
          </a:prstGeom>
        </p:spPr>
        <p:txBody>
          <a:bodyPr/>
          <a:lstStyle>
            <a:lvl1pPr>
              <a:defRPr sz="1050" b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412952"/>
            <a:ext cx="2895600" cy="396876"/>
          </a:xfrm>
          <a:prstGeom prst="rect">
            <a:avLst/>
          </a:prstGeom>
        </p:spPr>
        <p:txBody>
          <a:bodyPr/>
          <a:lstStyle>
            <a:lvl1pPr>
              <a:defRPr sz="105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ctr"/>
            <a:r>
              <a:rPr lang="nl-NL" dirty="0"/>
              <a:t>Vertrouwelijk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88" y="5412952"/>
            <a:ext cx="2133600" cy="396876"/>
          </a:xfrm>
          <a:prstGeom prst="rect">
            <a:avLst/>
          </a:prstGeom>
        </p:spPr>
        <p:txBody>
          <a:bodyPr/>
          <a:lstStyle>
            <a:lvl1pPr>
              <a:defRPr sz="1050" b="0" i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8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nl-NL"/>
              <a:t>Vertrouwelijk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  <p:pic>
        <p:nvPicPr>
          <p:cNvPr id="2050" name="Picture 2" descr="C:\Users\tjansen\Documents\i3GROEP_Corporate ppt 2015_template-Finaal map\PNG\i3GROEP_Corporate ppt 2015_template-Finaal-LR sales deck LR17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8042" y="0"/>
            <a:ext cx="1015060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747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5616" y="1489348"/>
            <a:ext cx="676875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600" b="0" cap="all" baseline="0" dirty="0">
                <a:solidFill>
                  <a:srgbClr val="049CC8"/>
                </a:solidFill>
                <a:latin typeface="Conduit ITC Light" panose="02000406040000020004" pitchFamily="2" charset="0"/>
              </a:rPr>
              <a:t>“</a:t>
            </a:r>
            <a:r>
              <a:rPr lang="nl-NL" sz="4600" b="0" cap="all" baseline="0" dirty="0">
                <a:latin typeface="Conduit ITC Light" panose="02000406040000020004" pitchFamily="2" charset="0"/>
              </a:rPr>
              <a:t>ONS SUCCES WORDT </a:t>
            </a:r>
          </a:p>
          <a:p>
            <a:pPr algn="ctr"/>
            <a:r>
              <a:rPr lang="nl-NL" sz="4600" b="0" cap="all" baseline="0" dirty="0">
                <a:latin typeface="Conduit ITC Light" panose="02000406040000020004" pitchFamily="2" charset="0"/>
              </a:rPr>
              <a:t>BEPAALD DOOR ONZE AMBITIE MORGEN ALTIJD BETER TE </a:t>
            </a:r>
          </a:p>
          <a:p>
            <a:pPr algn="ctr"/>
            <a:r>
              <a:rPr lang="nl-NL" sz="4600" b="0" cap="all" baseline="0" dirty="0">
                <a:latin typeface="Conduit ITC Light" panose="02000406040000020004" pitchFamily="2" charset="0"/>
              </a:rPr>
              <a:t>ZIJN DAN VANDAAG.</a:t>
            </a:r>
            <a:r>
              <a:rPr lang="nl-NL" sz="4600" b="0" cap="all" baseline="0" dirty="0">
                <a:solidFill>
                  <a:srgbClr val="049CC8"/>
                </a:solidFill>
                <a:latin typeface="Conduit ITC Light" panose="02000406040000020004" pitchFamily="2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50829" y="5412952"/>
            <a:ext cx="1882775" cy="396876"/>
          </a:xfrm>
          <a:prstGeom prst="rect">
            <a:avLst/>
          </a:prstGeom>
        </p:spPr>
        <p:txBody>
          <a:bodyPr/>
          <a:lstStyle>
            <a:lvl1pPr>
              <a:defRPr sz="1050" b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412952"/>
            <a:ext cx="2895600" cy="396876"/>
          </a:xfrm>
          <a:prstGeom prst="rect">
            <a:avLst/>
          </a:prstGeom>
        </p:spPr>
        <p:txBody>
          <a:bodyPr/>
          <a:lstStyle>
            <a:lvl1pPr>
              <a:defRPr sz="105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ctr"/>
            <a:r>
              <a:rPr lang="nl-NL" dirty="0"/>
              <a:t>Vertrouwelijk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88" y="5412952"/>
            <a:ext cx="2133600" cy="396876"/>
          </a:xfrm>
          <a:prstGeom prst="rect">
            <a:avLst/>
          </a:prstGeom>
        </p:spPr>
        <p:txBody>
          <a:bodyPr/>
          <a:lstStyle>
            <a:lvl1pPr>
              <a:defRPr sz="1050" b="0" i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779912" y="1489348"/>
            <a:ext cx="1584176" cy="0"/>
          </a:xfrm>
          <a:prstGeom prst="line">
            <a:avLst/>
          </a:prstGeom>
          <a:ln w="25400">
            <a:solidFill>
              <a:srgbClr val="049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779912" y="4406243"/>
            <a:ext cx="1584176" cy="0"/>
          </a:xfrm>
          <a:prstGeom prst="line">
            <a:avLst/>
          </a:prstGeom>
          <a:ln w="25400">
            <a:solidFill>
              <a:srgbClr val="049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390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50829" y="5412952"/>
            <a:ext cx="1882775" cy="396876"/>
          </a:xfrm>
          <a:prstGeom prst="rect">
            <a:avLst/>
          </a:prstGeom>
        </p:spPr>
        <p:txBody>
          <a:bodyPr/>
          <a:lstStyle>
            <a:lvl1pPr>
              <a:defRPr sz="1050" b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412952"/>
            <a:ext cx="2895600" cy="396876"/>
          </a:xfrm>
          <a:prstGeom prst="rect">
            <a:avLst/>
          </a:prstGeom>
        </p:spPr>
        <p:txBody>
          <a:bodyPr/>
          <a:lstStyle>
            <a:lvl1pPr>
              <a:defRPr sz="105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ctr"/>
            <a:r>
              <a:rPr lang="nl-NL" dirty="0"/>
              <a:t>Vertrouwelijk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88" y="5412952"/>
            <a:ext cx="2133600" cy="396876"/>
          </a:xfrm>
          <a:prstGeom prst="rect">
            <a:avLst/>
          </a:prstGeom>
        </p:spPr>
        <p:txBody>
          <a:bodyPr/>
          <a:lstStyle>
            <a:lvl1pPr>
              <a:defRPr sz="1050" b="0" i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57" y="796244"/>
            <a:ext cx="443456" cy="446449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34899" y="532441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200" dirty="0">
                <a:solidFill>
                  <a:srgbClr val="049CC8"/>
                </a:solidFill>
                <a:latin typeface="Conduit ITC Light" panose="02000406040000020004" pitchFamily="2" charset="0"/>
              </a:rPr>
              <a:t>REFERENTIES</a:t>
            </a:r>
          </a:p>
        </p:txBody>
      </p:sp>
      <p:pic>
        <p:nvPicPr>
          <p:cNvPr id="1026" name="Picture 2" descr="C:\Users\tjansen\Documents\i3GROEP_Corporate ppt 2015_template-Finaal map\Links\shutterstock_128148413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-22820"/>
            <a:ext cx="3874665" cy="581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359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0829" y="5412952"/>
            <a:ext cx="1882775" cy="396876"/>
          </a:xfrm>
          <a:prstGeom prst="rect">
            <a:avLst/>
          </a:prstGeom>
        </p:spPr>
        <p:txBody>
          <a:bodyPr/>
          <a:lstStyle>
            <a:lvl1pPr>
              <a:defRPr sz="1050" b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412952"/>
            <a:ext cx="2895600" cy="396876"/>
          </a:xfrm>
          <a:prstGeom prst="rect">
            <a:avLst/>
          </a:prstGeom>
        </p:spPr>
        <p:txBody>
          <a:bodyPr/>
          <a:lstStyle>
            <a:lvl1pPr>
              <a:defRPr sz="105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ctr"/>
            <a:r>
              <a:rPr lang="nl-NL" dirty="0"/>
              <a:t>Vertrouwelijk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88" y="5412952"/>
            <a:ext cx="2133600" cy="396876"/>
          </a:xfrm>
          <a:prstGeom prst="rect">
            <a:avLst/>
          </a:prstGeom>
        </p:spPr>
        <p:txBody>
          <a:bodyPr/>
          <a:lstStyle>
            <a:lvl1pPr>
              <a:defRPr sz="1050" b="0" i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475656" y="1633364"/>
            <a:ext cx="5976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0" cap="all" baseline="0" dirty="0">
                <a:solidFill>
                  <a:srgbClr val="049CC8"/>
                </a:solidFill>
                <a:latin typeface="Conduit ITC Light" panose="02000406040000020004" pitchFamily="2" charset="0"/>
              </a:rPr>
              <a:t>“</a:t>
            </a:r>
            <a:r>
              <a:rPr lang="nl-NL" sz="3200" b="0" cap="all" baseline="0" dirty="0">
                <a:latin typeface="Conduit ITC Light" panose="02000406040000020004" pitchFamily="2" charset="0"/>
              </a:rPr>
              <a:t>O</a:t>
            </a:r>
            <a:r>
              <a:rPr lang="nl-NL" sz="3200" b="0" cap="none" baseline="0" dirty="0">
                <a:latin typeface="Conduit ITC Light" panose="02000406040000020004" pitchFamily="2" charset="0"/>
              </a:rPr>
              <a:t>rganisaties kiezen i³ groep omdat wij een ongekend trackrecord hebben en een onafhankelijke (Nederlandse) onderneming zijn, wat een objectief en eerlijk advies garandeert</a:t>
            </a:r>
            <a:r>
              <a:rPr lang="nl-NL" sz="3200" b="0" cap="all" baseline="0" dirty="0">
                <a:latin typeface="Conduit ITC Light" panose="02000406040000020004" pitchFamily="2" charset="0"/>
              </a:rPr>
              <a:t>.</a:t>
            </a:r>
            <a:r>
              <a:rPr lang="nl-NL" sz="3200" b="0" cap="all" baseline="0" dirty="0">
                <a:solidFill>
                  <a:srgbClr val="049CC8"/>
                </a:solidFill>
                <a:latin typeface="Conduit ITC Light" panose="02000406040000020004" pitchFamily="2" charset="0"/>
              </a:rPr>
              <a:t>”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779912" y="1489348"/>
            <a:ext cx="1584176" cy="0"/>
          </a:xfrm>
          <a:prstGeom prst="line">
            <a:avLst/>
          </a:prstGeom>
          <a:ln w="25400">
            <a:solidFill>
              <a:srgbClr val="049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3779912" y="4406243"/>
            <a:ext cx="1584176" cy="0"/>
          </a:xfrm>
          <a:prstGeom prst="line">
            <a:avLst/>
          </a:prstGeom>
          <a:ln w="25400">
            <a:solidFill>
              <a:srgbClr val="049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3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0829" y="5412952"/>
            <a:ext cx="1882775" cy="396876"/>
          </a:xfrm>
          <a:prstGeom prst="rect">
            <a:avLst/>
          </a:prstGeom>
        </p:spPr>
        <p:txBody>
          <a:bodyPr/>
          <a:lstStyle>
            <a:lvl1pPr>
              <a:defRPr sz="1050" b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412952"/>
            <a:ext cx="2895600" cy="396876"/>
          </a:xfrm>
          <a:prstGeom prst="rect">
            <a:avLst/>
          </a:prstGeom>
        </p:spPr>
        <p:txBody>
          <a:bodyPr/>
          <a:lstStyle>
            <a:lvl1pPr>
              <a:defRPr sz="105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ctr"/>
            <a:r>
              <a:rPr lang="nl-NL" dirty="0"/>
              <a:t>Vertrouwelijk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88" y="5412952"/>
            <a:ext cx="2133600" cy="396876"/>
          </a:xfrm>
          <a:prstGeom prst="rect">
            <a:avLst/>
          </a:prstGeom>
        </p:spPr>
        <p:txBody>
          <a:bodyPr/>
          <a:lstStyle>
            <a:lvl1pPr>
              <a:defRPr sz="1050" b="0" i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548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50829" y="5412952"/>
            <a:ext cx="1882775" cy="396876"/>
          </a:xfrm>
          <a:prstGeom prst="rect">
            <a:avLst/>
          </a:prstGeom>
        </p:spPr>
        <p:txBody>
          <a:bodyPr/>
          <a:lstStyle>
            <a:lvl1pPr>
              <a:defRPr sz="1050" b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412952"/>
            <a:ext cx="2895600" cy="396876"/>
          </a:xfrm>
          <a:prstGeom prst="rect">
            <a:avLst/>
          </a:prstGeom>
        </p:spPr>
        <p:txBody>
          <a:bodyPr/>
          <a:lstStyle>
            <a:lvl1pPr>
              <a:defRPr sz="105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ctr"/>
            <a:r>
              <a:rPr lang="nl-NL" dirty="0"/>
              <a:t>Vertrouwelijk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88" y="5412952"/>
            <a:ext cx="2133600" cy="396876"/>
          </a:xfrm>
          <a:prstGeom prst="rect">
            <a:avLst/>
          </a:prstGeom>
        </p:spPr>
        <p:txBody>
          <a:bodyPr/>
          <a:lstStyle>
            <a:lvl1pPr>
              <a:defRPr sz="1050" b="0" i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04" y="796244"/>
            <a:ext cx="426471" cy="429350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971600" y="625252"/>
            <a:ext cx="756084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900" dirty="0">
                <a:latin typeface="Conduit ITC Light" panose="02000406040000020004" pitchFamily="2" charset="0"/>
              </a:rPr>
              <a:t>9 REDENEN OM VOOR I³ GROEP TE KIEZEN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79330" y="1634568"/>
            <a:ext cx="7531256" cy="318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Clr>
                <a:srgbClr val="049CC8"/>
              </a:buClr>
              <a:buFont typeface="+mj-lt"/>
              <a:buAutoNum type="arabicPeriod"/>
            </a:pPr>
            <a:r>
              <a:rPr lang="nl-NL" dirty="0">
                <a:latin typeface="Conduit ITC Light" panose="02000406040000020004" pitchFamily="2" charset="0"/>
              </a:rPr>
              <a:t>Trackrecord</a:t>
            </a:r>
          </a:p>
          <a:p>
            <a:pPr marL="342900" indent="-342900">
              <a:lnSpc>
                <a:spcPct val="125000"/>
              </a:lnSpc>
              <a:buClr>
                <a:srgbClr val="049CC8"/>
              </a:buClr>
              <a:buFont typeface="+mj-lt"/>
              <a:buAutoNum type="arabicPeriod"/>
            </a:pPr>
            <a:r>
              <a:rPr lang="nl-NL" dirty="0">
                <a:latin typeface="Conduit ITC Light" panose="02000406040000020004" pitchFamily="2" charset="0"/>
              </a:rPr>
              <a:t>Specifieke kennis van verschillende branches</a:t>
            </a:r>
          </a:p>
          <a:p>
            <a:pPr marL="342900" indent="-342900">
              <a:lnSpc>
                <a:spcPct val="125000"/>
              </a:lnSpc>
              <a:buClr>
                <a:srgbClr val="049CC8"/>
              </a:buClr>
              <a:buFont typeface="+mj-lt"/>
              <a:buAutoNum type="arabicPeriod"/>
            </a:pPr>
            <a:r>
              <a:rPr lang="nl-NL" dirty="0">
                <a:latin typeface="Conduit ITC Light" panose="02000406040000020004" pitchFamily="2" charset="0"/>
              </a:rPr>
              <a:t>Aansprekende referenties van gerenommeerde marktpartijen</a:t>
            </a:r>
          </a:p>
          <a:p>
            <a:pPr marL="342900" indent="-342900">
              <a:lnSpc>
                <a:spcPct val="125000"/>
              </a:lnSpc>
              <a:buClr>
                <a:srgbClr val="049CC8"/>
              </a:buClr>
              <a:buFont typeface="+mj-lt"/>
              <a:buAutoNum type="arabicPeriod"/>
            </a:pPr>
            <a:r>
              <a:rPr lang="nl-NL" dirty="0">
                <a:latin typeface="Conduit ITC Light" panose="02000406040000020004" pitchFamily="2" charset="0"/>
              </a:rPr>
              <a:t>Financieel</a:t>
            </a:r>
            <a:r>
              <a:rPr lang="nl-NL" baseline="0" dirty="0">
                <a:latin typeface="Conduit ITC Light" panose="02000406040000020004" pitchFamily="2" charset="0"/>
              </a:rPr>
              <a:t> onafhankelijk, sterk en gezond bedrijf</a:t>
            </a:r>
          </a:p>
          <a:p>
            <a:pPr marL="342900" indent="-342900">
              <a:lnSpc>
                <a:spcPct val="125000"/>
              </a:lnSpc>
              <a:buClr>
                <a:srgbClr val="049CC8"/>
              </a:buClr>
              <a:buFont typeface="+mj-lt"/>
              <a:buAutoNum type="arabicPeriod"/>
            </a:pPr>
            <a:r>
              <a:rPr lang="nl-NL" baseline="0" dirty="0">
                <a:latin typeface="Conduit ITC Light" panose="02000406040000020004" pitchFamily="2" charset="0"/>
              </a:rPr>
              <a:t>Nederlandse onderneming met een in Nederland gevestigde helpdesk</a:t>
            </a:r>
          </a:p>
          <a:p>
            <a:pPr marL="342900" indent="-342900">
              <a:lnSpc>
                <a:spcPct val="125000"/>
              </a:lnSpc>
              <a:buClr>
                <a:srgbClr val="049CC8"/>
              </a:buClr>
              <a:buFont typeface="+mj-lt"/>
              <a:buAutoNum type="arabicPeriod"/>
            </a:pPr>
            <a:r>
              <a:rPr lang="nl-NL" baseline="0" dirty="0">
                <a:latin typeface="Conduit ITC Light" panose="02000406040000020004" pitchFamily="2" charset="0"/>
              </a:rPr>
              <a:t>Uniek product/dienstenpakket</a:t>
            </a:r>
          </a:p>
          <a:p>
            <a:pPr marL="342900" indent="-342900">
              <a:lnSpc>
                <a:spcPct val="125000"/>
              </a:lnSpc>
              <a:buClr>
                <a:srgbClr val="049CC8"/>
              </a:buClr>
              <a:buFont typeface="+mj-lt"/>
              <a:buAutoNum type="arabicPeriod"/>
            </a:pPr>
            <a:r>
              <a:rPr lang="nl-NL" baseline="0" dirty="0">
                <a:latin typeface="Conduit ITC Light" panose="02000406040000020004" pitchFamily="2" charset="0"/>
              </a:rPr>
              <a:t>Samenwerking met en waardering van gerenommeerde hard- en software partners</a:t>
            </a:r>
          </a:p>
          <a:p>
            <a:pPr marL="342900" indent="-342900">
              <a:lnSpc>
                <a:spcPct val="125000"/>
              </a:lnSpc>
              <a:buClr>
                <a:srgbClr val="049CC8"/>
              </a:buClr>
              <a:buFont typeface="+mj-lt"/>
              <a:buAutoNum type="arabicPeriod"/>
            </a:pPr>
            <a:r>
              <a:rPr lang="nl-NL" baseline="0" dirty="0">
                <a:latin typeface="Conduit ITC Light" panose="02000406040000020004" pitchFamily="2" charset="0"/>
              </a:rPr>
              <a:t>Partnerschap</a:t>
            </a:r>
          </a:p>
          <a:p>
            <a:pPr marL="342900" indent="-342900">
              <a:lnSpc>
                <a:spcPct val="125000"/>
              </a:lnSpc>
              <a:buClr>
                <a:srgbClr val="049CC8"/>
              </a:buClr>
              <a:buFont typeface="+mj-lt"/>
              <a:buAutoNum type="arabicPeriod"/>
            </a:pPr>
            <a:r>
              <a:rPr lang="nl-NL" baseline="0" dirty="0">
                <a:latin typeface="Conduit ITC Light" panose="02000406040000020004" pitchFamily="2" charset="0"/>
              </a:rPr>
              <a:t>Erkend en gewaardeerd in meerdere onafhankelijke media en </a:t>
            </a:r>
            <a:r>
              <a:rPr lang="nl-NL" baseline="0" dirty="0" err="1">
                <a:latin typeface="Conduit ITC Light" panose="02000406040000020004" pitchFamily="2" charset="0"/>
              </a:rPr>
              <a:t>rankings</a:t>
            </a:r>
            <a:endParaRPr lang="nl-NL" dirty="0">
              <a:latin typeface="Conduit ITC Light" panose="020004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38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jansen\Documents\i3GROEP_Corporate ppt 2015_template-Finaal map\Links\visie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9532" y="362605"/>
            <a:ext cx="8424936" cy="256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0829" y="5412952"/>
            <a:ext cx="1882775" cy="396876"/>
          </a:xfrm>
          <a:prstGeom prst="rect">
            <a:avLst/>
          </a:prstGeom>
        </p:spPr>
        <p:txBody>
          <a:bodyPr/>
          <a:lstStyle>
            <a:lvl1pPr>
              <a:defRPr sz="1050" b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412952"/>
            <a:ext cx="2895600" cy="396876"/>
          </a:xfrm>
          <a:prstGeom prst="rect">
            <a:avLst/>
          </a:prstGeom>
        </p:spPr>
        <p:txBody>
          <a:bodyPr/>
          <a:lstStyle>
            <a:lvl1pPr>
              <a:defRPr sz="105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ctr"/>
            <a:r>
              <a:rPr lang="nl-NL" dirty="0"/>
              <a:t>Vertrouwelijk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88" y="5412952"/>
            <a:ext cx="2133600" cy="396876"/>
          </a:xfrm>
          <a:prstGeom prst="rect">
            <a:avLst/>
          </a:prstGeom>
        </p:spPr>
        <p:txBody>
          <a:bodyPr/>
          <a:lstStyle>
            <a:lvl1pPr>
              <a:defRPr sz="1050" b="0" i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966" y="2434326"/>
            <a:ext cx="378202" cy="22012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875290" y="3577580"/>
            <a:ext cx="600366" cy="0"/>
          </a:xfrm>
          <a:prstGeom prst="line">
            <a:avLst/>
          </a:prstGeom>
          <a:ln w="25400">
            <a:solidFill>
              <a:srgbClr val="049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764271" y="3104879"/>
            <a:ext cx="9676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>
                <a:latin typeface="Conduit ITC Light" panose="02000406040000020004" pitchFamily="2" charset="0"/>
              </a:rPr>
              <a:t>VISIE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56320" y="3617784"/>
            <a:ext cx="7238617" cy="79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dirty="0">
                <a:latin typeface="Conduit ITC Light" panose="02000406040000020004" pitchFamily="2" charset="0"/>
              </a:rPr>
              <a:t>Een</a:t>
            </a:r>
            <a:r>
              <a:rPr lang="nl-NL" sz="1600" baseline="0" dirty="0">
                <a:latin typeface="Conduit ITC Light" panose="02000406040000020004" pitchFamily="2" charset="0"/>
              </a:rPr>
              <a:t> organisatie is meer dan ooit afhankelijk van voor haar relevantie informatie. Men verwacht hier te allen tijde over te kunnen beschikken. Ongeacht locatie, tijdstip en/of complexiteit.</a:t>
            </a:r>
            <a:endParaRPr lang="nl-NL" sz="1600" dirty="0">
              <a:latin typeface="Conduit ITC Light" panose="020004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47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jansen\Documents\i3GROEP_Corporate ppt 2015_template-Finaal map\PNG\i3GROEP_Corporate ppt 2015_template-Finaal-LR sales deck LR3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0568" y="-868"/>
            <a:ext cx="10152139" cy="571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0829" y="5412952"/>
            <a:ext cx="1882775" cy="396876"/>
          </a:xfrm>
          <a:prstGeom prst="rect">
            <a:avLst/>
          </a:prstGeom>
        </p:spPr>
        <p:txBody>
          <a:bodyPr/>
          <a:lstStyle>
            <a:lvl1pPr>
              <a:defRPr sz="1050" b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412952"/>
            <a:ext cx="2895600" cy="396876"/>
          </a:xfrm>
          <a:prstGeom prst="rect">
            <a:avLst/>
          </a:prstGeom>
        </p:spPr>
        <p:txBody>
          <a:bodyPr/>
          <a:lstStyle>
            <a:lvl1pPr>
              <a:defRPr sz="105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ctr"/>
            <a:r>
              <a:rPr lang="nl-NL" dirty="0"/>
              <a:t>Vertrouwelijk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88" y="5412952"/>
            <a:ext cx="2133600" cy="396876"/>
          </a:xfrm>
          <a:prstGeom prst="rect">
            <a:avLst/>
          </a:prstGeom>
        </p:spPr>
        <p:txBody>
          <a:bodyPr/>
          <a:lstStyle>
            <a:lvl1pPr>
              <a:defRPr sz="1050" b="0" i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30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344" y="302150"/>
            <a:ext cx="8547654" cy="258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0829" y="5412952"/>
            <a:ext cx="1882775" cy="396876"/>
          </a:xfrm>
          <a:prstGeom prst="rect">
            <a:avLst/>
          </a:prstGeom>
        </p:spPr>
        <p:txBody>
          <a:bodyPr/>
          <a:lstStyle>
            <a:lvl1pPr>
              <a:defRPr sz="1050" b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412952"/>
            <a:ext cx="2895600" cy="396876"/>
          </a:xfrm>
          <a:prstGeom prst="rect">
            <a:avLst/>
          </a:prstGeom>
        </p:spPr>
        <p:txBody>
          <a:bodyPr/>
          <a:lstStyle>
            <a:lvl1pPr>
              <a:defRPr sz="105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ctr"/>
            <a:r>
              <a:rPr lang="nl-NL" dirty="0"/>
              <a:t>Vertrouwelijk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88" y="5412952"/>
            <a:ext cx="2133600" cy="396876"/>
          </a:xfrm>
          <a:prstGeom prst="rect">
            <a:avLst/>
          </a:prstGeom>
        </p:spPr>
        <p:txBody>
          <a:bodyPr/>
          <a:lstStyle>
            <a:lvl1pPr>
              <a:defRPr sz="1050" b="0" i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40123" y="3289548"/>
            <a:ext cx="2031677" cy="0"/>
          </a:xfrm>
          <a:prstGeom prst="line">
            <a:avLst/>
          </a:prstGeom>
          <a:ln w="25400">
            <a:solidFill>
              <a:srgbClr val="049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643364" y="2812494"/>
            <a:ext cx="25115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>
                <a:solidFill>
                  <a:srgbClr val="049CC8"/>
                </a:solidFill>
                <a:latin typeface="Conduit ITC Light" panose="02000406040000020004" pitchFamily="2" charset="0"/>
              </a:rPr>
              <a:t>ONZE PROPOSITIE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51315" y="3321352"/>
            <a:ext cx="7238617" cy="1448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nl-NL" sz="1300" dirty="0">
                <a:latin typeface="Conduit ITC Light" panose="02000406040000020004" pitchFamily="2" charset="0"/>
              </a:rPr>
              <a:t>i³</a:t>
            </a:r>
            <a:r>
              <a:rPr lang="nl-NL" sz="1300" baseline="0" dirty="0">
                <a:latin typeface="Conduit ITC Light" panose="02000406040000020004" pitchFamily="2" charset="0"/>
              </a:rPr>
              <a:t> groep helpt </a:t>
            </a:r>
            <a:r>
              <a:rPr lang="nl-NL" sz="1300" b="1" baseline="0" dirty="0">
                <a:latin typeface="Conduit ITC Light" panose="02000406040000020004" pitchFamily="2" charset="0"/>
              </a:rPr>
              <a:t>IT-teams</a:t>
            </a:r>
            <a:r>
              <a:rPr lang="nl-NL" sz="1300" b="0" baseline="0" dirty="0">
                <a:latin typeface="Conduit ITC Light" panose="02000406040000020004" pitchFamily="2" charset="0"/>
              </a:rPr>
              <a:t> die hun organisatie willen </a:t>
            </a:r>
            <a:r>
              <a:rPr lang="nl-NL" sz="1300" b="1" baseline="0" dirty="0">
                <a:latin typeface="Conduit ITC Light" panose="02000406040000020004" pitchFamily="2" charset="0"/>
              </a:rPr>
              <a:t>transformeren</a:t>
            </a:r>
            <a:r>
              <a:rPr lang="nl-NL" sz="1300" b="0" baseline="0" dirty="0">
                <a:latin typeface="Conduit ITC Light" panose="02000406040000020004" pitchFamily="2" charset="0"/>
              </a:rPr>
              <a:t> naar een (veer)krachtige moderne onderneming, waarin al hun collega’s kunnen excelleren. Iets wat wij doen door een uiterst </a:t>
            </a:r>
            <a:r>
              <a:rPr lang="nl-NL" sz="1300" b="1" baseline="0" dirty="0">
                <a:latin typeface="Conduit ITC Light" panose="02000406040000020004" pitchFamily="2" charset="0"/>
              </a:rPr>
              <a:t>betrouwbare, veilige</a:t>
            </a:r>
            <a:r>
              <a:rPr lang="nl-NL" sz="1300" b="0" baseline="0" dirty="0">
                <a:latin typeface="Conduit ITC Light" panose="02000406040000020004" pitchFamily="2" charset="0"/>
              </a:rPr>
              <a:t> en </a:t>
            </a:r>
            <a:r>
              <a:rPr lang="nl-NL" sz="1300" b="1" baseline="0" dirty="0">
                <a:latin typeface="Conduit ITC Light" panose="02000406040000020004" pitchFamily="2" charset="0"/>
              </a:rPr>
              <a:t>effectieve informatie infrastructuur </a:t>
            </a:r>
            <a:r>
              <a:rPr lang="nl-NL" sz="1300" b="0" baseline="0" dirty="0">
                <a:latin typeface="Conduit ITC Light" panose="02000406040000020004" pitchFamily="2" charset="0"/>
              </a:rPr>
              <a:t>te leveren en beheren. Modulair en flexibel, waar nodig ondersteund door eigen applicaties of andere </a:t>
            </a:r>
            <a:r>
              <a:rPr lang="nl-NL" sz="1300" b="0" baseline="0" dirty="0" err="1">
                <a:latin typeface="Conduit ITC Light" panose="02000406040000020004" pitchFamily="2" charset="0"/>
              </a:rPr>
              <a:t>cloudgerelateerde</a:t>
            </a:r>
            <a:r>
              <a:rPr lang="nl-NL" sz="1300" b="0" baseline="0" dirty="0">
                <a:latin typeface="Conduit ITC Light" panose="02000406040000020004" pitchFamily="2" charset="0"/>
              </a:rPr>
              <a:t> platformen.</a:t>
            </a:r>
            <a:endParaRPr lang="nl-NL" sz="1300" dirty="0">
              <a:latin typeface="Conduit ITC Light" panose="020004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815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/>
              <a:t>Vertrouwelijk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  <p:pic>
        <p:nvPicPr>
          <p:cNvPr id="15362" name="Picture 2" descr="C:\Users\tjansen\Documents\i3GROEP_Corporate ppt 2015_template-Finaal map\PNG\i3GROEP_Corporate ppt 2015_template-Finaal-LR sales deck LR8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94828"/>
            <a:ext cx="10319027" cy="580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82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/>
              <a:t>Vertrouwelijk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04" y="952776"/>
            <a:ext cx="426471" cy="429350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5862" y="143324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onduit ITC Light" panose="02000406040000020004" pitchFamily="2" charset="0"/>
              </a:rPr>
              <a:t>OPRICHTING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95912" y="2065412"/>
            <a:ext cx="7531256" cy="2666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5000"/>
              </a:lnSpc>
              <a:buClr>
                <a:srgbClr val="049CC8"/>
              </a:buClr>
              <a:buFont typeface="+mj-lt"/>
              <a:buNone/>
            </a:pPr>
            <a:r>
              <a:rPr lang="nl-NL" sz="1500" dirty="0">
                <a:latin typeface="Conduit ITC Light" panose="02000406040000020004" pitchFamily="2" charset="0"/>
              </a:rPr>
              <a:t>Met</a:t>
            </a:r>
            <a:r>
              <a:rPr lang="nl-NL" sz="1500" baseline="0" dirty="0">
                <a:latin typeface="Conduit ITC Light" panose="02000406040000020004" pitchFamily="2" charset="0"/>
              </a:rPr>
              <a:t> als kernactiviteit ‘</a:t>
            </a:r>
            <a:r>
              <a:rPr lang="nl-NL" sz="1500" baseline="0" dirty="0" err="1">
                <a:latin typeface="Conduit ITC Light" panose="02000406040000020004" pitchFamily="2" charset="0"/>
              </a:rPr>
              <a:t>integrating</a:t>
            </a:r>
            <a:r>
              <a:rPr lang="nl-NL" sz="1500" baseline="0" dirty="0">
                <a:latin typeface="Conduit ITC Light" panose="02000406040000020004" pitchFamily="2" charset="0"/>
              </a:rPr>
              <a:t> information </a:t>
            </a:r>
            <a:r>
              <a:rPr lang="nl-NL" sz="1500" baseline="0" dirty="0" err="1">
                <a:latin typeface="Conduit ITC Light" panose="02000406040000020004" pitchFamily="2" charset="0"/>
              </a:rPr>
              <a:t>infrastructures</a:t>
            </a:r>
            <a:r>
              <a:rPr lang="nl-NL" sz="1500" baseline="0" dirty="0">
                <a:latin typeface="Conduit ITC Light" panose="02000406040000020004" pitchFamily="2" charset="0"/>
              </a:rPr>
              <a:t>’ (de oorspronkelijke betekenis van i³) is in juni 2000 i³ solutions door Aad Wille, Henk van der Bruggen en John van Spierenburg opgericht. Als business partner van HP, EMC, </a:t>
            </a:r>
            <a:r>
              <a:rPr lang="nl-NL" sz="1500" baseline="0" dirty="0" err="1">
                <a:latin typeface="Conduit ITC Light" panose="02000406040000020004" pitchFamily="2" charset="0"/>
              </a:rPr>
              <a:t>VMware</a:t>
            </a:r>
            <a:r>
              <a:rPr lang="nl-NL" sz="1500" baseline="0" dirty="0">
                <a:latin typeface="Conduit ITC Light" panose="02000406040000020004" pitchFamily="2" charset="0"/>
              </a:rPr>
              <a:t>, </a:t>
            </a:r>
            <a:r>
              <a:rPr lang="nl-NL" sz="1500" baseline="0" dirty="0" err="1">
                <a:latin typeface="Conduit ITC Light" panose="02000406040000020004" pitchFamily="2" charset="0"/>
              </a:rPr>
              <a:t>Veritas</a:t>
            </a:r>
            <a:r>
              <a:rPr lang="nl-NL" sz="1500" baseline="0" dirty="0">
                <a:latin typeface="Conduit ITC Light" panose="02000406040000020004" pitchFamily="2" charset="0"/>
              </a:rPr>
              <a:t>, </a:t>
            </a:r>
            <a:r>
              <a:rPr lang="nl-NL" sz="1500" baseline="0" dirty="0" err="1">
                <a:latin typeface="Conduit ITC Light" panose="02000406040000020004" pitchFamily="2" charset="0"/>
              </a:rPr>
              <a:t>Lexmark</a:t>
            </a:r>
            <a:r>
              <a:rPr lang="nl-NL" sz="1500" baseline="0" dirty="0">
                <a:latin typeface="Conduit ITC Light" panose="02000406040000020004" pitchFamily="2" charset="0"/>
              </a:rPr>
              <a:t> Enterprise Software en IBM is zij van storage integrator tot een gerenommeerde succesvolle onderneming met 65 medewerkers (medio 2015) gegroeid.</a:t>
            </a:r>
          </a:p>
          <a:p>
            <a:pPr marL="0" indent="0">
              <a:lnSpc>
                <a:spcPct val="125000"/>
              </a:lnSpc>
              <a:buClr>
                <a:srgbClr val="049CC8"/>
              </a:buClr>
              <a:buFont typeface="+mj-lt"/>
              <a:buNone/>
            </a:pPr>
            <a:endParaRPr lang="nl-NL" sz="1500" baseline="0" dirty="0">
              <a:latin typeface="Conduit ITC Light" panose="02000406040000020004" pitchFamily="2" charset="0"/>
            </a:endParaRPr>
          </a:p>
          <a:p>
            <a:pPr marL="0" indent="0">
              <a:lnSpc>
                <a:spcPct val="125000"/>
              </a:lnSpc>
              <a:buClr>
                <a:srgbClr val="049CC8"/>
              </a:buClr>
              <a:buFont typeface="+mj-lt"/>
              <a:buNone/>
            </a:pPr>
            <a:r>
              <a:rPr lang="nl-NL" sz="1500" baseline="0" dirty="0">
                <a:latin typeface="Conduit ITC Light" panose="02000406040000020004" pitchFamily="2" charset="0"/>
              </a:rPr>
              <a:t>De ambitie van i³ solutions in 2000 was om de explosieve digitale datagroei op een juiste wijze voor organisaties in te richten. Nu is i³ groep een top-3 speler op het gebied van Cloud &amp; Information Management en </a:t>
            </a:r>
            <a:r>
              <a:rPr lang="nl-NL" sz="1500" baseline="0" dirty="0" err="1">
                <a:latin typeface="Conduit ITC Light" panose="02000406040000020004" pitchFamily="2" charset="0"/>
              </a:rPr>
              <a:t>Dynamic</a:t>
            </a:r>
            <a:r>
              <a:rPr lang="nl-NL" sz="1500" baseline="0" dirty="0">
                <a:latin typeface="Conduit ITC Light" panose="02000406040000020004" pitchFamily="2" charset="0"/>
              </a:rPr>
              <a:t> Data </a:t>
            </a:r>
            <a:r>
              <a:rPr lang="nl-NL" sz="1500" baseline="0" dirty="0" err="1">
                <a:latin typeface="Conduit ITC Light" panose="02000406040000020004" pitchFamily="2" charset="0"/>
              </a:rPr>
              <a:t>Protection</a:t>
            </a:r>
            <a:r>
              <a:rPr lang="nl-NL" sz="1500" baseline="0" dirty="0">
                <a:latin typeface="Conduit ITC Light" panose="02000406040000020004" pitchFamily="2" charset="0"/>
              </a:rPr>
              <a:t> in de Nederlandse markt.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40123" y="1921396"/>
            <a:ext cx="1383605" cy="0"/>
          </a:xfrm>
          <a:prstGeom prst="line">
            <a:avLst/>
          </a:prstGeom>
          <a:ln w="25400">
            <a:solidFill>
              <a:srgbClr val="049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404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jansen\Documents\i3GROEP_Corporate ppt 2015_template-Finaal map\PNG\i3GROEP_Corporate ppt 2015_template-Finaal-LR sales deck LR10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06"/>
          <a:stretch/>
        </p:blipFill>
        <p:spPr bwMode="auto">
          <a:xfrm>
            <a:off x="0" y="409228"/>
            <a:ext cx="9144000" cy="45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0829" y="5412952"/>
            <a:ext cx="1882775" cy="396876"/>
          </a:xfrm>
          <a:prstGeom prst="rect">
            <a:avLst/>
          </a:prstGeom>
        </p:spPr>
        <p:txBody>
          <a:bodyPr/>
          <a:lstStyle>
            <a:lvl1pPr>
              <a:defRPr sz="1050" b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412952"/>
            <a:ext cx="2895600" cy="396876"/>
          </a:xfrm>
          <a:prstGeom prst="rect">
            <a:avLst/>
          </a:prstGeom>
        </p:spPr>
        <p:txBody>
          <a:bodyPr/>
          <a:lstStyle>
            <a:lvl1pPr>
              <a:defRPr sz="105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ctr"/>
            <a:r>
              <a:rPr lang="nl-NL" dirty="0"/>
              <a:t>Vertrouwelijk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88" y="5412952"/>
            <a:ext cx="2133600" cy="396876"/>
          </a:xfrm>
          <a:prstGeom prst="rect">
            <a:avLst/>
          </a:prstGeom>
        </p:spPr>
        <p:txBody>
          <a:bodyPr/>
          <a:lstStyle>
            <a:lvl1pPr>
              <a:defRPr sz="1050" b="0" i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98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jansen\Documents\i3GROEP_Corporate ppt 2015_template-Finaal map\PNG\i3GROEP_Corporate ppt 2015_template-Finaal-LR sales deck LR1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6920" y="-22820"/>
            <a:ext cx="10191133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0829" y="5412952"/>
            <a:ext cx="1882775" cy="396876"/>
          </a:xfrm>
          <a:prstGeom prst="rect">
            <a:avLst/>
          </a:prstGeom>
        </p:spPr>
        <p:txBody>
          <a:bodyPr/>
          <a:lstStyle>
            <a:lvl1pPr>
              <a:defRPr sz="1050" b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412952"/>
            <a:ext cx="2895600" cy="396876"/>
          </a:xfrm>
          <a:prstGeom prst="rect">
            <a:avLst/>
          </a:prstGeom>
        </p:spPr>
        <p:txBody>
          <a:bodyPr/>
          <a:lstStyle>
            <a:lvl1pPr>
              <a:defRPr sz="105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ctr"/>
            <a:r>
              <a:rPr lang="nl-NL" dirty="0"/>
              <a:t>Vertrouwelijk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88" y="5412952"/>
            <a:ext cx="2133600" cy="396876"/>
          </a:xfrm>
          <a:prstGeom prst="rect">
            <a:avLst/>
          </a:prstGeom>
        </p:spPr>
        <p:txBody>
          <a:bodyPr/>
          <a:lstStyle>
            <a:lvl1pPr>
              <a:defRPr sz="1050" b="0" i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31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jansen\Documents\i3GROEP_Corporate ppt 2015_template-Finaal map\PNG\i3GROEP_Corporate ppt 2015_template-Finaal-LR sales deck LR4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6801"/>
            <a:ext cx="9144000" cy="450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0829" y="5412952"/>
            <a:ext cx="1882775" cy="396876"/>
          </a:xfrm>
          <a:prstGeom prst="rect">
            <a:avLst/>
          </a:prstGeom>
        </p:spPr>
        <p:txBody>
          <a:bodyPr/>
          <a:lstStyle>
            <a:lvl1pPr>
              <a:defRPr sz="1050" b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412952"/>
            <a:ext cx="2895600" cy="396876"/>
          </a:xfrm>
          <a:prstGeom prst="rect">
            <a:avLst/>
          </a:prstGeom>
        </p:spPr>
        <p:txBody>
          <a:bodyPr/>
          <a:lstStyle>
            <a:lvl1pPr>
              <a:defRPr sz="105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ctr"/>
            <a:r>
              <a:rPr lang="nl-NL" dirty="0"/>
              <a:t>Vertrouwelijk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88" y="5412952"/>
            <a:ext cx="2133600" cy="396876"/>
          </a:xfrm>
          <a:prstGeom prst="rect">
            <a:avLst/>
          </a:prstGeom>
        </p:spPr>
        <p:txBody>
          <a:bodyPr/>
          <a:lstStyle>
            <a:lvl1pPr>
              <a:defRPr sz="1050" b="0" i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67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jansen\Documents\i3GROEP_Corporate ppt 2015_template-Finaal map\PNG\i3GROEP_Corporate ppt 2015_template-Finaal-LR sales deck LR12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49"/>
          <a:stretch/>
        </p:blipFill>
        <p:spPr bwMode="auto">
          <a:xfrm>
            <a:off x="0" y="386886"/>
            <a:ext cx="9221770" cy="484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0829" y="5412952"/>
            <a:ext cx="1882775" cy="396876"/>
          </a:xfrm>
          <a:prstGeom prst="rect">
            <a:avLst/>
          </a:prstGeom>
        </p:spPr>
        <p:txBody>
          <a:bodyPr/>
          <a:lstStyle>
            <a:lvl1pPr>
              <a:defRPr sz="1050" b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412952"/>
            <a:ext cx="2895600" cy="396876"/>
          </a:xfrm>
          <a:prstGeom prst="rect">
            <a:avLst/>
          </a:prstGeom>
        </p:spPr>
        <p:txBody>
          <a:bodyPr/>
          <a:lstStyle>
            <a:lvl1pPr>
              <a:defRPr sz="105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ctr"/>
            <a:r>
              <a:rPr lang="nl-NL" dirty="0"/>
              <a:t>Vertrouwelijk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88" y="5412952"/>
            <a:ext cx="2133600" cy="396876"/>
          </a:xfrm>
          <a:prstGeom prst="rect">
            <a:avLst/>
          </a:prstGeom>
        </p:spPr>
        <p:txBody>
          <a:bodyPr/>
          <a:lstStyle>
            <a:lvl1pPr>
              <a:defRPr sz="1050" b="0" i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09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707" y="1705372"/>
            <a:ext cx="8273468" cy="33997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0829" y="5412952"/>
            <a:ext cx="1882775" cy="396876"/>
          </a:xfrm>
          <a:prstGeom prst="rect">
            <a:avLst/>
          </a:prstGeom>
        </p:spPr>
        <p:txBody>
          <a:bodyPr/>
          <a:lstStyle>
            <a:lvl1pPr>
              <a:defRPr sz="1050" b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412952"/>
            <a:ext cx="2895600" cy="396876"/>
          </a:xfrm>
          <a:prstGeom prst="rect">
            <a:avLst/>
          </a:prstGeom>
        </p:spPr>
        <p:txBody>
          <a:bodyPr/>
          <a:lstStyle>
            <a:lvl1pPr>
              <a:defRPr sz="105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ctr"/>
            <a:r>
              <a:rPr lang="nl-NL" dirty="0"/>
              <a:t>Vertrouwelijk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88" y="5412952"/>
            <a:ext cx="2133600" cy="396876"/>
          </a:xfrm>
          <a:prstGeom prst="rect">
            <a:avLst/>
          </a:prstGeom>
        </p:spPr>
        <p:txBody>
          <a:bodyPr/>
          <a:lstStyle>
            <a:lvl1pPr>
              <a:defRPr sz="1050" b="0" i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201316"/>
            <a:ext cx="448342" cy="38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8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1705372"/>
            <a:ext cx="7772400" cy="792088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/>
              <a:t>Slide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493592"/>
            <a:ext cx="7772400" cy="1250156"/>
          </a:xfrm>
        </p:spPr>
        <p:txBody>
          <a:bodyPr anchor="t"/>
          <a:lstStyle>
            <a:lvl1pPr marL="0" indent="0" algn="l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0829" y="5412952"/>
            <a:ext cx="1882775" cy="396876"/>
          </a:xfrm>
          <a:prstGeom prst="rect">
            <a:avLst/>
          </a:prstGeom>
        </p:spPr>
        <p:txBody>
          <a:bodyPr/>
          <a:lstStyle>
            <a:lvl1pPr>
              <a:defRPr sz="1050" b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412952"/>
            <a:ext cx="2895600" cy="396876"/>
          </a:xfrm>
          <a:prstGeom prst="rect">
            <a:avLst/>
          </a:prstGeom>
        </p:spPr>
        <p:txBody>
          <a:bodyPr/>
          <a:lstStyle>
            <a:lvl1pPr>
              <a:defRPr sz="105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ctr"/>
            <a:r>
              <a:rPr lang="nl-NL" dirty="0"/>
              <a:t>Vertrouwelijk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88" y="5412952"/>
            <a:ext cx="2133600" cy="396876"/>
          </a:xfrm>
          <a:prstGeom prst="rect">
            <a:avLst/>
          </a:prstGeom>
        </p:spPr>
        <p:txBody>
          <a:bodyPr/>
          <a:lstStyle>
            <a:lvl1pPr>
              <a:defRPr sz="1050" b="0" i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201316"/>
            <a:ext cx="448342" cy="38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9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0829" y="5412952"/>
            <a:ext cx="1882775" cy="396876"/>
          </a:xfrm>
          <a:prstGeom prst="rect">
            <a:avLst/>
          </a:prstGeom>
        </p:spPr>
        <p:txBody>
          <a:bodyPr/>
          <a:lstStyle>
            <a:lvl1pPr>
              <a:defRPr sz="1050" b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412952"/>
            <a:ext cx="2895600" cy="396876"/>
          </a:xfrm>
          <a:prstGeom prst="rect">
            <a:avLst/>
          </a:prstGeom>
        </p:spPr>
        <p:txBody>
          <a:bodyPr/>
          <a:lstStyle>
            <a:lvl1pPr>
              <a:defRPr sz="105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ctr"/>
            <a:r>
              <a:rPr lang="nl-NL" dirty="0"/>
              <a:t>Vertrouwelijk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88" y="5412952"/>
            <a:ext cx="2133600" cy="396876"/>
          </a:xfrm>
          <a:prstGeom prst="rect">
            <a:avLst/>
          </a:prstGeom>
        </p:spPr>
        <p:txBody>
          <a:bodyPr/>
          <a:lstStyle>
            <a:lvl1pPr>
              <a:defRPr sz="1050" b="0" i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0829" y="5412952"/>
            <a:ext cx="1882775" cy="396876"/>
          </a:xfrm>
          <a:prstGeom prst="rect">
            <a:avLst/>
          </a:prstGeom>
        </p:spPr>
        <p:txBody>
          <a:bodyPr/>
          <a:lstStyle>
            <a:lvl1pPr>
              <a:defRPr sz="1050" b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412952"/>
            <a:ext cx="2895600" cy="396876"/>
          </a:xfrm>
          <a:prstGeom prst="rect">
            <a:avLst/>
          </a:prstGeom>
        </p:spPr>
        <p:txBody>
          <a:bodyPr/>
          <a:lstStyle>
            <a:lvl1pPr>
              <a:defRPr sz="105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ctr"/>
            <a:r>
              <a:rPr lang="nl-NL" dirty="0"/>
              <a:t>Vertrouwelijk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88" y="5412952"/>
            <a:ext cx="2133600" cy="396876"/>
          </a:xfrm>
          <a:prstGeom prst="rect">
            <a:avLst/>
          </a:prstGeom>
        </p:spPr>
        <p:txBody>
          <a:bodyPr/>
          <a:lstStyle>
            <a:lvl1pPr>
              <a:defRPr sz="1050" b="0" i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7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9" y="997480"/>
            <a:ext cx="4244975" cy="41076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997480"/>
            <a:ext cx="4244975" cy="41076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0829" y="5412952"/>
            <a:ext cx="1882775" cy="396876"/>
          </a:xfrm>
          <a:prstGeom prst="rect">
            <a:avLst/>
          </a:prstGeom>
        </p:spPr>
        <p:txBody>
          <a:bodyPr/>
          <a:lstStyle>
            <a:lvl1pPr>
              <a:defRPr sz="1050" b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412952"/>
            <a:ext cx="2895600" cy="396876"/>
          </a:xfrm>
          <a:prstGeom prst="rect">
            <a:avLst/>
          </a:prstGeom>
        </p:spPr>
        <p:txBody>
          <a:bodyPr/>
          <a:lstStyle>
            <a:lvl1pPr>
              <a:defRPr sz="105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ctr"/>
            <a:r>
              <a:rPr lang="nl-NL" dirty="0"/>
              <a:t>Vertrouwelijk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88" y="5412952"/>
            <a:ext cx="2133600" cy="396876"/>
          </a:xfrm>
          <a:prstGeom prst="rect">
            <a:avLst/>
          </a:prstGeom>
        </p:spPr>
        <p:txBody>
          <a:bodyPr/>
          <a:lstStyle>
            <a:lvl1pPr>
              <a:defRPr sz="1050" b="0" i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26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ga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83969" y="1849389"/>
            <a:ext cx="4609210" cy="1152127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&lt;</a:t>
            </a: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presentatie</a:t>
            </a:r>
            <a:r>
              <a:rPr lang="en-US" dirty="0"/>
              <a:t>&gt;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84663" y="3073400"/>
            <a:ext cx="4608512" cy="1008063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Naam</a:t>
            </a:r>
            <a:r>
              <a:rPr lang="en-US" dirty="0"/>
              <a:t> </a:t>
            </a:r>
            <a:r>
              <a:rPr lang="en-US" dirty="0" err="1"/>
              <a:t>spreker</a:t>
            </a:r>
            <a:r>
              <a:rPr lang="en-US" dirty="0"/>
              <a:t>&gt;</a:t>
            </a:r>
          </a:p>
          <a:p>
            <a:pPr lvl="0"/>
            <a:r>
              <a:rPr lang="en-US" dirty="0"/>
              <a:t>&lt;</a:t>
            </a:r>
            <a:r>
              <a:rPr lang="en-US" dirty="0" err="1"/>
              <a:t>Functie</a:t>
            </a:r>
            <a:r>
              <a:rPr lang="en-US" dirty="0"/>
              <a:t> </a:t>
            </a:r>
            <a:r>
              <a:rPr lang="en-US" dirty="0" err="1"/>
              <a:t>spreker</a:t>
            </a:r>
            <a:r>
              <a:rPr lang="en-US" dirty="0"/>
              <a:t> (</a:t>
            </a:r>
            <a:r>
              <a:rPr lang="en-US" dirty="0" err="1"/>
              <a:t>optioneel</a:t>
            </a:r>
            <a:r>
              <a:rPr lang="en-US" dirty="0"/>
              <a:t>)&gt;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>
          <a:xfrm>
            <a:off x="250829" y="5412952"/>
            <a:ext cx="1882775" cy="396876"/>
          </a:xfrm>
          <a:prstGeom prst="rect">
            <a:avLst/>
          </a:prstGeom>
        </p:spPr>
        <p:txBody>
          <a:bodyPr/>
          <a:lstStyle>
            <a:lvl1pPr>
              <a:defRPr sz="1050" b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412952"/>
            <a:ext cx="2895600" cy="396876"/>
          </a:xfrm>
          <a:prstGeom prst="rect">
            <a:avLst/>
          </a:prstGeom>
        </p:spPr>
        <p:txBody>
          <a:bodyPr/>
          <a:lstStyle>
            <a:lvl1pPr>
              <a:defRPr sz="105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ctr"/>
            <a:r>
              <a:rPr lang="nl-NL" dirty="0"/>
              <a:t>Vertrouwelijk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88" y="5412952"/>
            <a:ext cx="2133600" cy="396876"/>
          </a:xfrm>
          <a:prstGeom prst="rect">
            <a:avLst/>
          </a:prstGeom>
        </p:spPr>
        <p:txBody>
          <a:bodyPr/>
          <a:lstStyle>
            <a:lvl1pPr>
              <a:defRPr sz="1050" b="0" i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6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0829" y="5412952"/>
            <a:ext cx="1882775" cy="396876"/>
          </a:xfrm>
          <a:prstGeom prst="rect">
            <a:avLst/>
          </a:prstGeom>
        </p:spPr>
        <p:txBody>
          <a:bodyPr/>
          <a:lstStyle>
            <a:lvl1pPr>
              <a:defRPr sz="1050" b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2952"/>
            <a:ext cx="2895600" cy="396876"/>
          </a:xfrm>
          <a:prstGeom prst="rect">
            <a:avLst/>
          </a:prstGeom>
        </p:spPr>
        <p:txBody>
          <a:bodyPr/>
          <a:lstStyle>
            <a:lvl1pPr>
              <a:defRPr sz="105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ctr"/>
            <a:r>
              <a:rPr lang="nl-NL" dirty="0"/>
              <a:t>Vertrouwelijk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588" y="5412952"/>
            <a:ext cx="2133600" cy="396876"/>
          </a:xfrm>
          <a:prstGeom prst="rect">
            <a:avLst/>
          </a:prstGeom>
        </p:spPr>
        <p:txBody>
          <a:bodyPr/>
          <a:lstStyle>
            <a:lvl1pPr>
              <a:defRPr sz="1050" b="0" i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9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497460"/>
            <a:ext cx="9144000" cy="47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9772" y="345478"/>
            <a:ext cx="4104456" cy="8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7340"/>
            <a:ext cx="9144000" cy="2306472"/>
          </a:xfrm>
          <a:prstGeom prst="rect">
            <a:avLst/>
          </a:prstGeom>
        </p:spPr>
      </p:pic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250829" y="5412952"/>
            <a:ext cx="1882775" cy="396876"/>
          </a:xfrm>
          <a:prstGeom prst="rect">
            <a:avLst/>
          </a:prstGeom>
        </p:spPr>
        <p:txBody>
          <a:bodyPr/>
          <a:lstStyle>
            <a:lvl1pPr>
              <a:defRPr sz="1050" b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412952"/>
            <a:ext cx="2895600" cy="396876"/>
          </a:xfrm>
          <a:prstGeom prst="rect">
            <a:avLst/>
          </a:prstGeom>
        </p:spPr>
        <p:txBody>
          <a:bodyPr/>
          <a:lstStyle>
            <a:lvl1pPr algn="ctr">
              <a:defRPr sz="105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r>
              <a:rPr lang="nl-NL"/>
              <a:t>Vertrouwelijk</a:t>
            </a:r>
            <a:endParaRPr lang="nl-NL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88" y="5412952"/>
            <a:ext cx="2133600" cy="396876"/>
          </a:xfrm>
          <a:prstGeom prst="rect">
            <a:avLst/>
          </a:prstGeom>
        </p:spPr>
        <p:txBody>
          <a:bodyPr/>
          <a:lstStyle>
            <a:lvl1pPr algn="r">
              <a:defRPr sz="1050" b="0" i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fld id="{DD171A2B-C8ED-41E9-A157-5CA28461D9F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1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C3C3B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C3C3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C3C3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C3C3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C3C3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C3C3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11604" y="215638"/>
            <a:ext cx="5051425" cy="47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97480"/>
            <a:ext cx="8642350" cy="410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995935" y="817562"/>
            <a:ext cx="4897239" cy="0"/>
          </a:xfrm>
          <a:prstGeom prst="line">
            <a:avLst/>
          </a:prstGeom>
          <a:noFill/>
          <a:ln w="57150">
            <a:solidFill>
              <a:srgbClr val="049CC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132158"/>
            <a:ext cx="1800200" cy="566313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50829" y="5412952"/>
            <a:ext cx="1882775" cy="396876"/>
          </a:xfrm>
          <a:prstGeom prst="rect">
            <a:avLst/>
          </a:prstGeom>
        </p:spPr>
        <p:txBody>
          <a:bodyPr/>
          <a:lstStyle>
            <a:lvl1pPr>
              <a:defRPr sz="1050" b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412952"/>
            <a:ext cx="2895600" cy="396876"/>
          </a:xfrm>
          <a:prstGeom prst="rect">
            <a:avLst/>
          </a:prstGeom>
        </p:spPr>
        <p:txBody>
          <a:bodyPr/>
          <a:lstStyle>
            <a:lvl1pPr>
              <a:defRPr sz="105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ctr"/>
            <a:r>
              <a:rPr lang="nl-NL" dirty="0"/>
              <a:t>Vertrouwelijk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88" y="5412952"/>
            <a:ext cx="2133600" cy="396876"/>
          </a:xfrm>
          <a:prstGeom prst="rect">
            <a:avLst/>
          </a:prstGeom>
        </p:spPr>
        <p:txBody>
          <a:bodyPr/>
          <a:lstStyle>
            <a:lvl1pPr>
              <a:defRPr sz="1050" b="0" i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6" r:id="rId2"/>
    <p:sldLayoutId id="2147483685" r:id="rId3"/>
    <p:sldLayoutId id="2147483673" r:id="rId4"/>
    <p:sldLayoutId id="2147483675" r:id="rId5"/>
    <p:sldLayoutId id="2147483676" r:id="rId6"/>
    <p:sldLayoutId id="2147483684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0" cap="all" baseline="0">
          <a:solidFill>
            <a:srgbClr val="3C3C3B"/>
          </a:solidFill>
          <a:latin typeface="Conduit ITC Light" panose="02000406040000020004" pitchFamily="2" charset="0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514350" indent="-514350" algn="l" rtl="0" eaLnBrk="1" fontAlgn="base" hangingPunct="1">
        <a:spcBef>
          <a:spcPct val="20000"/>
        </a:spcBef>
        <a:spcAft>
          <a:spcPct val="0"/>
        </a:spcAft>
        <a:buClr>
          <a:srgbClr val="049CC8"/>
        </a:buClr>
        <a:buFont typeface="Arial" panose="020B0604020202020204" pitchFamily="34" charset="0"/>
        <a:buChar char="•"/>
        <a:defRPr sz="3200" baseline="0">
          <a:solidFill>
            <a:srgbClr val="3C3C3B"/>
          </a:solidFill>
          <a:latin typeface="Conduit ITC Light" panose="02000406040000020004" pitchFamily="2" charset="0"/>
          <a:ea typeface="+mn-ea"/>
          <a:cs typeface="+mn-cs"/>
        </a:defRPr>
      </a:lvl1pPr>
      <a:lvl2pPr marL="971550" indent="-514350" algn="l" rtl="0" eaLnBrk="1" fontAlgn="base" hangingPunct="1">
        <a:spcBef>
          <a:spcPct val="20000"/>
        </a:spcBef>
        <a:spcAft>
          <a:spcPct val="0"/>
        </a:spcAft>
        <a:buClr>
          <a:srgbClr val="049CC8"/>
        </a:buClr>
        <a:buFont typeface="Arial" panose="020B0604020202020204" pitchFamily="34" charset="0"/>
        <a:buChar char="•"/>
        <a:defRPr sz="2800" baseline="0">
          <a:solidFill>
            <a:srgbClr val="3C3C3B"/>
          </a:solidFill>
          <a:latin typeface="Conduit ITC Light" panose="02000406040000020004" pitchFamily="2" charset="0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Clr>
          <a:srgbClr val="049CC8"/>
        </a:buClr>
        <a:buFont typeface="Arial" panose="020B0604020202020204" pitchFamily="34" charset="0"/>
        <a:buChar char="•"/>
        <a:defRPr sz="2400" baseline="0">
          <a:solidFill>
            <a:srgbClr val="3C3C3B"/>
          </a:solidFill>
          <a:latin typeface="Conduit ITC Light" panose="02000406040000020004" pitchFamily="2" charset="0"/>
        </a:defRPr>
      </a:lvl3pPr>
      <a:lvl4pPr marL="1828800" indent="-457200" algn="l" rtl="0" eaLnBrk="1" fontAlgn="base" hangingPunct="1">
        <a:spcBef>
          <a:spcPct val="20000"/>
        </a:spcBef>
        <a:spcAft>
          <a:spcPct val="0"/>
        </a:spcAft>
        <a:buClr>
          <a:srgbClr val="049CC8"/>
        </a:buClr>
        <a:buFont typeface="Arial" panose="020B0604020202020204" pitchFamily="34" charset="0"/>
        <a:buChar char="•"/>
        <a:defRPr sz="2000" baseline="0">
          <a:solidFill>
            <a:srgbClr val="3C3C3B"/>
          </a:solidFill>
          <a:latin typeface="Conduit ITC Light" panose="02000406040000020004" pitchFamily="2" charset="0"/>
        </a:defRPr>
      </a:lvl4pPr>
      <a:lvl5pPr marL="2286000" indent="-457200" algn="l" rtl="0" eaLnBrk="1" fontAlgn="base" hangingPunct="1">
        <a:spcBef>
          <a:spcPct val="20000"/>
        </a:spcBef>
        <a:spcAft>
          <a:spcPct val="0"/>
        </a:spcAft>
        <a:buClr>
          <a:srgbClr val="049CC8"/>
        </a:buClr>
        <a:buFont typeface="Arial" panose="020B0604020202020204" pitchFamily="34" charset="0"/>
        <a:buChar char="•"/>
        <a:defRPr sz="2000" baseline="0">
          <a:solidFill>
            <a:srgbClr val="3C3C3B"/>
          </a:solidFill>
          <a:latin typeface="Conduit ITC Light" panose="02000406040000020004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0829" y="5412952"/>
            <a:ext cx="1882775" cy="396876"/>
          </a:xfrm>
          <a:prstGeom prst="rect">
            <a:avLst/>
          </a:prstGeom>
        </p:spPr>
        <p:txBody>
          <a:bodyPr/>
          <a:lstStyle>
            <a:lvl1pPr>
              <a:defRPr sz="1050" b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412952"/>
            <a:ext cx="2895600" cy="396876"/>
          </a:xfrm>
          <a:prstGeom prst="rect">
            <a:avLst/>
          </a:prstGeom>
        </p:spPr>
        <p:txBody>
          <a:bodyPr/>
          <a:lstStyle>
            <a:lvl1pPr>
              <a:defRPr sz="105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ctr"/>
            <a:r>
              <a:rPr lang="nl-NL" dirty="0"/>
              <a:t>Vertrouwelijk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88" y="5412952"/>
            <a:ext cx="2133600" cy="396876"/>
          </a:xfrm>
          <a:prstGeom prst="rect">
            <a:avLst/>
          </a:prstGeom>
        </p:spPr>
        <p:txBody>
          <a:bodyPr/>
          <a:lstStyle>
            <a:lvl1pPr>
              <a:defRPr sz="1050" b="0" i="0" baseline="0">
                <a:solidFill>
                  <a:srgbClr val="3C3C3B"/>
                </a:solidFill>
                <a:latin typeface="Conduit ITC Light" panose="02000406040000020004" pitchFamily="2" charset="0"/>
              </a:defRPr>
            </a:lvl1pPr>
          </a:lstStyle>
          <a:p>
            <a:pPr algn="r"/>
            <a:fld id="{DD171A2B-C8ED-41E9-A157-5CA28461D9FD}" type="slidenum">
              <a:rPr lang="en-US" smtClean="0"/>
              <a:pPr algn="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8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9" r:id="rId2"/>
    <p:sldLayoutId id="2147483687" r:id="rId3"/>
    <p:sldLayoutId id="2147483688" r:id="rId4"/>
    <p:sldLayoutId id="2147483695" r:id="rId5"/>
    <p:sldLayoutId id="2147483690" r:id="rId6"/>
    <p:sldLayoutId id="2147483692" r:id="rId7"/>
    <p:sldLayoutId id="2147483693" r:id="rId8"/>
    <p:sldLayoutId id="2147483700" r:id="rId9"/>
    <p:sldLayoutId id="2147483701" r:id="rId10"/>
    <p:sldLayoutId id="2147483694" r:id="rId11"/>
    <p:sldLayoutId id="2147483691" r:id="rId12"/>
    <p:sldLayoutId id="2147483697" r:id="rId13"/>
    <p:sldLayoutId id="214748369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AFAS Project </a:t>
            </a:r>
            <a:r>
              <a:rPr lang="en-US" dirty="0" err="1">
                <a:solidFill>
                  <a:schemeClr val="tx1"/>
                </a:solidFill>
              </a:rPr>
              <a:t>administratie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0840-C66A-4DD3-A42E-F6AA44297989}" type="slidenum">
              <a:rPr lang="en-US"/>
              <a:pPr/>
              <a:t>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Algemeen – </a:t>
            </a:r>
            <a:r>
              <a:rPr lang="en-US" dirty="0">
                <a:solidFill>
                  <a:schemeClr val="tx1"/>
                </a:solidFill>
              </a:rPr>
              <a:t>11-12-2018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Vertrouwelijk</a:t>
            </a: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19BB38-9806-4808-9A2C-931EE8A4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Afas</a:t>
            </a:r>
            <a:r>
              <a:rPr lang="nl-NL" dirty="0"/>
              <a:t> </a:t>
            </a:r>
            <a:r>
              <a:rPr lang="nl-NL" dirty="0" err="1"/>
              <a:t>insite</a:t>
            </a:r>
            <a:r>
              <a:rPr lang="nl-NL" dirty="0"/>
              <a:t> - pr0jecten - uren boeken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3DF8490-ADC5-47EE-84D0-99C7257CC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nl-NL"/>
              <a:t>Vertrouwelijk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47CEFE-550D-427D-9627-A345B7DD7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D171A2B-C8ED-41E9-A157-5CA28461D9FD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B6ABFB3-412F-4C29-B7D4-068699A25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26376"/>
            <a:ext cx="6912768" cy="412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90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080577-ED2B-425E-A5A6-0E4E49307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BFE7F01-2B0E-482B-9A51-699305CE4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nl-NL" dirty="0"/>
              <a:t>Intern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5CFFFCA-BB2A-4BDC-8368-8289068EB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D171A2B-C8ED-41E9-A157-5CA28461D9FD}" type="slidenum">
              <a:rPr lang="en-US" smtClean="0"/>
              <a:pPr algn="r"/>
              <a:t>11</a:t>
            </a:fld>
            <a:endParaRPr lang="en-US" dirty="0"/>
          </a:p>
        </p:txBody>
      </p:sp>
      <p:pic>
        <p:nvPicPr>
          <p:cNvPr id="9" name="Afbeelding 8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D4A9D33B-A9E5-4727-B841-73218C736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31" y="1273324"/>
            <a:ext cx="6677957" cy="40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88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1C8E3A-0DD8-46D5-9A1A-7DA122466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 Voor TIJD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6D761B-099A-4B76-833F-D36003954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Directe uren worden automatisch bijgeboekt</a:t>
            </a:r>
          </a:p>
          <a:p>
            <a:r>
              <a:rPr lang="nl-NL" dirty="0"/>
              <a:t>De opslag uren moeten (vooralsnog) handmatig worden bijgeboekt.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138BA51-F955-4376-882B-85596B073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nl-NL"/>
              <a:t>Vertrouwelijk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D1DFD52-3476-413F-A04D-82AE871AF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D171A2B-C8ED-41E9-A157-5CA28461D9FD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DDCBBBD-AD48-44E3-B121-38670E97C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2983775"/>
            <a:ext cx="3563888" cy="212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2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D447E-AC57-4E89-BA6E-DF737C57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Demo Uren boeken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26DC2F1-F639-4317-8692-0AB80D7CA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nl-NL"/>
              <a:t>Vertrouwelijk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F2ADB35-F340-47B2-AA4B-156E566FA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D171A2B-C8ED-41E9-A157-5CA28461D9FD}" type="slidenum">
              <a:rPr lang="en-US" smtClean="0"/>
              <a:pPr algn="r"/>
              <a:t>13</a:t>
            </a:fld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95688B1-EE16-4920-A1CA-448689292209}"/>
              </a:ext>
            </a:extLst>
          </p:cNvPr>
          <p:cNvSpPr/>
          <p:nvPr/>
        </p:nvSpPr>
        <p:spPr>
          <a:xfrm>
            <a:off x="2953608" y="2672834"/>
            <a:ext cx="336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https://XXXXX.afasinsite.nl/test</a:t>
            </a:r>
          </a:p>
        </p:txBody>
      </p:sp>
    </p:spTree>
    <p:extLst>
      <p:ext uri="{BB962C8B-B14F-4D97-AF65-F5344CB8AC3E}">
        <p14:creationId xmlns:p14="http://schemas.microsoft.com/office/powerpoint/2010/main" val="1324760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8D995-181A-46C4-99C6-4011CFB26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Regels &amp; reistijd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0E217B-5FAB-44F0-8623-12F7EB938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Iedereen schrijft zijn/haar contractuele werkweek.</a:t>
            </a:r>
          </a:p>
          <a:p>
            <a:r>
              <a:rPr lang="nl-NL" sz="2800" dirty="0"/>
              <a:t>Reistijd naar een klant schrijf je op het project als je daar lid van bent.</a:t>
            </a:r>
          </a:p>
          <a:p>
            <a:r>
              <a:rPr lang="nl-NL" sz="2800" dirty="0"/>
              <a:t>Overige reistijd staan op “Indirecte Uren”.</a:t>
            </a:r>
          </a:p>
          <a:p>
            <a:endParaRPr lang="nl-NL" sz="28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254347D-68A2-4475-B415-7141C6E30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nl-NL"/>
              <a:t>Vertrouwelijk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7D6D39-9B2B-4165-846C-7F5FED7B4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D171A2B-C8ED-41E9-A157-5CA28461D9FD}" type="slidenum">
              <a:rPr lang="en-US" smtClean="0"/>
              <a:pPr algn="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6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D6FB0B-7E89-4ED9-ADEF-57BFB0362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Use</a:t>
            </a:r>
            <a:r>
              <a:rPr lang="nl-NL" dirty="0"/>
              <a:t> Case - DIY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634C72-8A67-4E63-91F8-CB743B659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600" dirty="0"/>
              <a:t>Op maandag ochtend rijdt je van huis uit naar MCL om een </a:t>
            </a:r>
            <a:r>
              <a:rPr lang="nl-NL" sz="1600" dirty="0" err="1"/>
              <a:t>Cloudian</a:t>
            </a:r>
            <a:r>
              <a:rPr lang="nl-NL" sz="1600" dirty="0"/>
              <a:t> oplossing te gaan installeren. Je arriveert om 10:00 en bent om 15:00 uur klaar. Onderweg naar huis zit je nog twee uur in de auto want ja er staat weer eens file. </a:t>
            </a:r>
          </a:p>
          <a:p>
            <a:r>
              <a:rPr lang="nl-NL" sz="1600" dirty="0"/>
              <a:t>Op dinsdag sta je gepland op XXX ziekenhuis om vanaf de middag (13:00) tot 17:00 consultancy te leveren op hun nieuwe </a:t>
            </a:r>
            <a:r>
              <a:rPr lang="nl-NL" sz="1600" dirty="0" err="1"/>
              <a:t>backup</a:t>
            </a:r>
            <a:r>
              <a:rPr lang="nl-NL" sz="1600" dirty="0"/>
              <a:t> omgeving. In de ochtend lees je je vanuit huis in op de materie.</a:t>
            </a:r>
          </a:p>
          <a:p>
            <a:r>
              <a:rPr lang="nl-NL" sz="1600" dirty="0"/>
              <a:t>Op woensdag gaat je auto naar de garage en terwijl je wacht tot hij klaar is werk je aan een offerte. Om 11:00 is je auto klaar en rijdt je weer naar YYY om daar </a:t>
            </a:r>
            <a:r>
              <a:rPr lang="nl-NL" sz="1600" dirty="0" err="1"/>
              <a:t>Hyland</a:t>
            </a:r>
            <a:r>
              <a:rPr lang="nl-NL" sz="1600" dirty="0"/>
              <a:t> software te gaan installeren.</a:t>
            </a:r>
          </a:p>
          <a:p>
            <a:r>
              <a:rPr lang="nl-NL" sz="1600" dirty="0"/>
              <a:t>Op Donderdag ben je vrij om eens lekker met je partner in bed te blijven liggen</a:t>
            </a:r>
          </a:p>
          <a:p>
            <a:r>
              <a:rPr lang="nl-NL" sz="1600" dirty="0"/>
              <a:t>Op vrijdag sta je vol met vergaderingen in Vianen. Je hebt </a:t>
            </a:r>
            <a:r>
              <a:rPr lang="nl-NL" sz="1600" dirty="0" err="1"/>
              <a:t>Cloudian</a:t>
            </a:r>
            <a:r>
              <a:rPr lang="nl-NL" sz="1600" dirty="0"/>
              <a:t> op bezoek en dit duurt 2 uur. Vervolgens ga je met de uitkomst van deze sessie een soort van strippenkaart ontwikkelen speciaal voor </a:t>
            </a:r>
            <a:r>
              <a:rPr lang="nl-NL" sz="1600" dirty="0" err="1"/>
              <a:t>Cloudian</a:t>
            </a:r>
            <a:r>
              <a:rPr lang="nl-NL" sz="1600" dirty="0"/>
              <a:t> installaties.  Om 16:00 heb je het gehad en neem je in de kantine een drankje ter afsluiting van de week. </a:t>
            </a:r>
          </a:p>
          <a:p>
            <a:endParaRPr lang="nl-NL" sz="16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ADA9A32-A0AE-44B7-95DC-1C2D6909D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nl-NL"/>
              <a:t>Vertrouwelijk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AAAB8AF-A31B-4759-BC8F-488DCF6A6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D171A2B-C8ED-41E9-A157-5CA28461D9FD}" type="slidenum">
              <a:rPr lang="en-US" smtClean="0"/>
              <a:pPr algn="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026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19513-9518-45E7-8CD0-99CB0935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Uitkomst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02BECD0-84C2-4495-ADCA-EDF7ECE3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nl-NL"/>
              <a:t>Vertrouwelijk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A7D5E61-0D33-48BA-9D5D-EB4FC6665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D171A2B-C8ED-41E9-A157-5CA28461D9FD}" type="slidenum">
              <a:rPr lang="en-US" smtClean="0"/>
              <a:pPr algn="r"/>
              <a:t>16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6A9421C-C27A-4A67-B660-BAA39233A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201316"/>
            <a:ext cx="6300192" cy="38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45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45B3E-842F-4AFF-8730-B9CFA8F3F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3E94AA4-DB5B-4692-BE1B-17564B796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nl-NL"/>
              <a:t>Vertrouwelijk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04BB3A5-D868-4D16-8687-AFABDEBCE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D171A2B-C8ED-41E9-A157-5CA28461D9FD}" type="slidenum">
              <a:rPr lang="en-US" smtClean="0"/>
              <a:pPr algn="r"/>
              <a:t>17</a:t>
            </a:fld>
            <a:endParaRPr lang="en-US" dirty="0"/>
          </a:p>
        </p:txBody>
      </p:sp>
      <p:pic>
        <p:nvPicPr>
          <p:cNvPr id="1026" name="Picture 2" descr="Afbeeldingsresultaat voor Wil je nog wat weten?">
            <a:extLst>
              <a:ext uri="{FF2B5EF4-FFF2-40B4-BE49-F238E27FC236}">
                <a16:creationId xmlns:a16="http://schemas.microsoft.com/office/drawing/2014/main" id="{FD5BE8FA-0B36-4641-A673-AEFDA5BB2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1316"/>
            <a:ext cx="75342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39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DA3B1-6414-437D-9E30-46CAF626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AFAS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ADD30F-7536-4600-94F3-CCC8F9C7A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HRM, Exact, Salesforce, </a:t>
            </a:r>
            <a:r>
              <a:rPr lang="nl-NL" dirty="0" err="1"/>
              <a:t>Topdesk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AFAS</a:t>
            </a:r>
          </a:p>
          <a:p>
            <a:r>
              <a:rPr lang="nl-NL" dirty="0">
                <a:sym typeface="Wingdings" panose="05000000000000000000" pitchFamily="2" charset="2"/>
              </a:rPr>
              <a:t>Bedrijfsprocessen stroomlijnen</a:t>
            </a:r>
          </a:p>
          <a:p>
            <a:r>
              <a:rPr lang="nl-NL" dirty="0">
                <a:sym typeface="Wingdings" panose="05000000000000000000" pitchFamily="2" charset="2"/>
              </a:rPr>
              <a:t>Minder administratie met verzekerde kwaliteit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1E255E2-5274-4B94-8A69-3EFE871A2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nl-NL"/>
              <a:t>Vertrouwelijk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3506AD-0CCB-4611-811E-8F0A43830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D171A2B-C8ED-41E9-A157-5CA28461D9FD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59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AAE981-A68B-4FE6-9E48-8074A5716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Uitangspunten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5754E9-53D9-403C-8B64-EEAE79683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Verbeterde management rapportages</a:t>
            </a:r>
          </a:p>
          <a:p>
            <a:pPr lvl="1"/>
            <a:r>
              <a:rPr lang="nl-NL" sz="2000" dirty="0"/>
              <a:t>Per project P.O.C., Financiële voortgang en controle</a:t>
            </a:r>
          </a:p>
          <a:p>
            <a:r>
              <a:rPr lang="nl-NL" sz="2400" dirty="0"/>
              <a:t>Eenvoudig urenschrijven</a:t>
            </a:r>
          </a:p>
          <a:p>
            <a:r>
              <a:rPr lang="nl-NL" sz="2400" dirty="0"/>
              <a:t>Eenduidige project administratie</a:t>
            </a:r>
          </a:p>
          <a:p>
            <a:r>
              <a:rPr lang="nl-NL" sz="2400" dirty="0"/>
              <a:t>Geautomatiseerd </a:t>
            </a:r>
            <a:r>
              <a:rPr lang="nl-NL" sz="2400" dirty="0" err="1"/>
              <a:t>voca-naca</a:t>
            </a:r>
            <a:r>
              <a:rPr lang="nl-NL" sz="2400" dirty="0"/>
              <a:t> proces</a:t>
            </a:r>
          </a:p>
          <a:p>
            <a:r>
              <a:rPr lang="nl-NL" sz="2400" dirty="0"/>
              <a:t>Changeproces dient te worden gefaciliteerd</a:t>
            </a:r>
          </a:p>
          <a:p>
            <a:r>
              <a:rPr lang="nl-NL" sz="2400" dirty="0">
                <a:solidFill>
                  <a:srgbClr val="FF0000"/>
                </a:solidFill>
              </a:rPr>
              <a:t>Planning is niet in scope</a:t>
            </a:r>
          </a:p>
          <a:p>
            <a:r>
              <a:rPr lang="nl-NL" sz="2400" dirty="0">
                <a:solidFill>
                  <a:srgbClr val="FF0000"/>
                </a:solidFill>
              </a:rPr>
              <a:t>Iedereen in de lijn van COO gaat uren schrijven</a:t>
            </a:r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D03AB09-F288-4919-AFB5-C253E6132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nl-NL"/>
              <a:t>Vertrouwelijk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8B965D8-16C5-438A-B0E0-9D9253988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D171A2B-C8ED-41E9-A157-5CA28461D9FD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7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F80004-DD16-4406-9E4C-DF82EF5F1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project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FF23A0-1878-4C56-8AF3-C080E7B1E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Initiatie (Waarom bouwen we een huis)</a:t>
            </a:r>
          </a:p>
          <a:p>
            <a:r>
              <a:rPr lang="nl-NL" sz="2000" dirty="0"/>
              <a:t>Definitie (Aan welke eisen moet het huis voldoen)</a:t>
            </a:r>
          </a:p>
          <a:p>
            <a:r>
              <a:rPr lang="nl-NL" sz="2000" dirty="0"/>
              <a:t>Ontwerp (Hoe komt het huis er uit te zien)</a:t>
            </a:r>
          </a:p>
          <a:p>
            <a:r>
              <a:rPr lang="nl-NL" sz="2000" dirty="0"/>
              <a:t>Voorbereiding (Hoe gaan we het huis bouwen)</a:t>
            </a:r>
          </a:p>
          <a:p>
            <a:r>
              <a:rPr lang="nl-NL" sz="2000" dirty="0"/>
              <a:t>Realisatie (Het huis wordt gebouwd)</a:t>
            </a:r>
          </a:p>
          <a:p>
            <a:r>
              <a:rPr lang="nl-NL" sz="2000" dirty="0"/>
              <a:t>Transitie (Het huis moet worden onderhouden)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3268C4E-1B8E-43C5-BF84-652F1AE7F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2067" y="5412952"/>
            <a:ext cx="2895600" cy="396876"/>
          </a:xfrm>
        </p:spPr>
        <p:txBody>
          <a:bodyPr/>
          <a:lstStyle/>
          <a:p>
            <a:pPr algn="ctr"/>
            <a:r>
              <a:rPr lang="nl-NL"/>
              <a:t>Vertrouwelijk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0691B18-3FBC-49FE-A242-A9F53F6F5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D171A2B-C8ED-41E9-A157-5CA28461D9FD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6" name="Rechteraccolade 5">
            <a:extLst>
              <a:ext uri="{FF2B5EF4-FFF2-40B4-BE49-F238E27FC236}">
                <a16:creationId xmlns:a16="http://schemas.microsoft.com/office/drawing/2014/main" id="{0B069470-B96E-4FAF-A0B7-3385E0BBE6FE}"/>
              </a:ext>
            </a:extLst>
          </p:cNvPr>
          <p:cNvSpPr/>
          <p:nvPr/>
        </p:nvSpPr>
        <p:spPr>
          <a:xfrm>
            <a:off x="5940152" y="2569468"/>
            <a:ext cx="288032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C393181-D49E-47EF-8DB4-C00A21D81BD5}"/>
              </a:ext>
            </a:extLst>
          </p:cNvPr>
          <p:cNvSpPr txBox="1"/>
          <p:nvPr/>
        </p:nvSpPr>
        <p:spPr>
          <a:xfrm>
            <a:off x="6443052" y="28575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Uitvoering</a:t>
            </a:r>
          </a:p>
        </p:txBody>
      </p:sp>
    </p:spTree>
    <p:extLst>
      <p:ext uri="{BB962C8B-B14F-4D97-AF65-F5344CB8AC3E}">
        <p14:creationId xmlns:p14="http://schemas.microsoft.com/office/powerpoint/2010/main" val="239993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67FA66-EC9E-47D4-955E-8782C72C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care contract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A72705-F78E-48E2-A7A0-FBE0436D3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 Support </a:t>
            </a:r>
          </a:p>
          <a:p>
            <a:r>
              <a:rPr lang="en-US" dirty="0"/>
              <a:t>SLA </a:t>
            </a:r>
            <a:r>
              <a:rPr lang="en-US" dirty="0" err="1"/>
              <a:t>overleg</a:t>
            </a:r>
            <a:r>
              <a:rPr lang="en-US" dirty="0"/>
              <a:t> </a:t>
            </a:r>
          </a:p>
          <a:p>
            <a:r>
              <a:rPr lang="en-US" dirty="0"/>
              <a:t>Consultancy</a:t>
            </a:r>
          </a:p>
          <a:p>
            <a:r>
              <a:rPr lang="en-US" dirty="0"/>
              <a:t>CARE Check (</a:t>
            </a:r>
            <a:r>
              <a:rPr lang="en-US" dirty="0" err="1"/>
              <a:t>Inventarisatie</a:t>
            </a:r>
            <a:r>
              <a:rPr lang="en-US" dirty="0"/>
              <a:t>)</a:t>
            </a:r>
          </a:p>
          <a:p>
            <a:r>
              <a:rPr lang="en-US" dirty="0"/>
              <a:t>CARE Update (</a:t>
            </a:r>
            <a:r>
              <a:rPr lang="en-US" dirty="0" err="1"/>
              <a:t>uitvoer</a:t>
            </a:r>
            <a:r>
              <a:rPr lang="en-US" dirty="0"/>
              <a:t> care-check </a:t>
            </a:r>
            <a:r>
              <a:rPr lang="en-US" dirty="0" err="1"/>
              <a:t>advies</a:t>
            </a:r>
            <a:r>
              <a:rPr lang="en-US" dirty="0"/>
              <a:t>)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3AF3CBF-41E9-4096-95BD-6335A60E4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nl-NL"/>
              <a:t>Vertrouwelijk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D8C57AA-5EF2-4605-AB35-51F8D7D95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D171A2B-C8ED-41E9-A157-5CA28461D9FD}" type="slidenum">
              <a:rPr lang="en-US" smtClean="0"/>
              <a:pPr algn="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884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694D0-19AA-4DD9-8682-CA32487F0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DDB74F-7243-45EF-BD4C-59BE7E5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Hier nog een grafische weergave van het proces inplakken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E280834-D2BE-4B28-B9CD-9272CA1FA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nl-NL"/>
              <a:t>Vertrouwelijk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D80C87E-E0C8-427A-BF15-18E6B8105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D171A2B-C8ED-41E9-A157-5CA28461D9FD}" type="slidenum">
              <a:rPr lang="en-US" smtClean="0"/>
              <a:pPr algn="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3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C96C2-DA42-459A-8272-3B31401A6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AFAS </a:t>
            </a:r>
            <a:r>
              <a:rPr lang="nl-NL" dirty="0" err="1"/>
              <a:t>insite</a:t>
            </a:r>
            <a:r>
              <a:rPr lang="nl-NL" dirty="0"/>
              <a:t> &amp; Pocket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41F588C-D1D6-45D7-ABA5-CC7293027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nl-NL"/>
              <a:t>Vertrouwelijk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F5620AC-644C-422C-AAFD-F1DB4632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D171A2B-C8ED-41E9-A157-5CA28461D9FD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F296B5-F69E-486E-9DC3-99DA3ECC7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273324"/>
            <a:ext cx="4660729" cy="277979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D5586F1-B323-4917-9084-B7B970BFE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251" y="1441518"/>
            <a:ext cx="1964189" cy="379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85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C970E3-2821-449E-A8E6-C133BA59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Stand-BY</a:t>
            </a:r>
            <a:r>
              <a:rPr lang="nl-NL" dirty="0"/>
              <a:t> Diensten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2D169DC-EAD7-4DE6-AE3A-552DE15D0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nl-NL"/>
              <a:t>Vertrouwelijk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5807FAB-28A1-4D08-9F9D-A1CB035A1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D171A2B-C8ED-41E9-A157-5CA28461D9FD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B8FB9C0-0A31-4BBE-8AF9-BB8BB642B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201316"/>
            <a:ext cx="6192688" cy="374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4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92AEBA-285C-4F54-8423-104D940F4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AfAS</a:t>
            </a:r>
            <a:r>
              <a:rPr lang="nl-NL" dirty="0"/>
              <a:t> INSITE Projecten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8181F71-C1AD-4316-A553-9142C393D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nl-NL"/>
              <a:t>Vertrouwelijk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1ACD13-6770-4BE2-AA4B-4396FE82A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DD171A2B-C8ED-41E9-A157-5CA28461D9FD}" type="slidenum">
              <a:rPr lang="en-US" smtClean="0"/>
              <a:pPr algn="r"/>
              <a:t>9</a:t>
            </a:fld>
            <a:endParaRPr lang="en-US" dirty="0"/>
          </a:p>
        </p:txBody>
      </p:sp>
      <p:pic>
        <p:nvPicPr>
          <p:cNvPr id="8" name="Afbeelding 7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4CCC9D87-D798-42DC-B36A-F0E875A482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93" y="1225641"/>
            <a:ext cx="6102068" cy="364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71594"/>
      </p:ext>
    </p:extLst>
  </p:cSld>
  <p:clrMapOvr>
    <a:masterClrMapping/>
  </p:clrMapOvr>
</p:sld>
</file>

<file path=ppt/theme/theme1.xml><?xml version="1.0" encoding="utf-8"?>
<a:theme xmlns:a="http://schemas.openxmlformats.org/drawingml/2006/main" name="i3 groep powerpoint template 2015">
  <a:themeElements>
    <a:clrScheme name="i3 groep stijl 2015">
      <a:dk1>
        <a:srgbClr val="3C3C3B"/>
      </a:dk1>
      <a:lt1>
        <a:srgbClr val="FFFFFF"/>
      </a:lt1>
      <a:dk2>
        <a:srgbClr val="009CC9"/>
      </a:dk2>
      <a:lt2>
        <a:srgbClr val="FFFFFF"/>
      </a:lt2>
      <a:accent1>
        <a:srgbClr val="EE712A"/>
      </a:accent1>
      <a:accent2>
        <a:srgbClr val="009CC9"/>
      </a:accent2>
      <a:accent3>
        <a:srgbClr val="FFFFFF"/>
      </a:accent3>
      <a:accent4>
        <a:srgbClr val="000000"/>
      </a:accent4>
      <a:accent5>
        <a:srgbClr val="009CC9"/>
      </a:accent5>
      <a:accent6>
        <a:srgbClr val="009CC9"/>
      </a:accent6>
      <a:hlink>
        <a:srgbClr val="EE712A"/>
      </a:hlink>
      <a:folHlink>
        <a:srgbClr val="009CC9"/>
      </a:folHlink>
    </a:clrScheme>
    <a:fontScheme name="i3 groep 2015 - Conduit ITC">
      <a:majorFont>
        <a:latin typeface="Conduit ITC Light"/>
        <a:ea typeface=""/>
        <a:cs typeface=""/>
      </a:majorFont>
      <a:minorFont>
        <a:latin typeface="Conduit ITC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resentation">
  <a:themeElements>
    <a:clrScheme name="i3 groep stijl 1">
      <a:dk1>
        <a:srgbClr val="3C3C3B"/>
      </a:dk1>
      <a:lt1>
        <a:srgbClr val="FFFFFF"/>
      </a:lt1>
      <a:dk2>
        <a:srgbClr val="ADD2EF"/>
      </a:dk2>
      <a:lt2>
        <a:srgbClr val="FFFFFF"/>
      </a:lt2>
      <a:accent1>
        <a:srgbClr val="EE712A"/>
      </a:accent1>
      <a:accent2>
        <a:srgbClr val="00428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EE712A"/>
      </a:hlink>
      <a:folHlink>
        <a:srgbClr val="ADD2E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i3 groep template 2015</Template>
  <TotalTime>3076</TotalTime>
  <Words>480</Words>
  <Application>Microsoft Office PowerPoint</Application>
  <PresentationFormat>Diavoorstelling (16:10)</PresentationFormat>
  <Paragraphs>86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Conduit ITC Light</vt:lpstr>
      <vt:lpstr>Lucida Sans Unicode</vt:lpstr>
      <vt:lpstr>Wingdings</vt:lpstr>
      <vt:lpstr>i3 groep powerpoint template 2015</vt:lpstr>
      <vt:lpstr>2_Presentation</vt:lpstr>
      <vt:lpstr>Custom Design</vt:lpstr>
      <vt:lpstr>AFAS Project administratie</vt:lpstr>
      <vt:lpstr>Waarom AFAS</vt:lpstr>
      <vt:lpstr>Uitangspunten</vt:lpstr>
      <vt:lpstr>Een project</vt:lpstr>
      <vt:lpstr>Een care contract</vt:lpstr>
      <vt:lpstr>Proces</vt:lpstr>
      <vt:lpstr>AFAS insite &amp; Pocket</vt:lpstr>
      <vt:lpstr>Stand-BY Diensten</vt:lpstr>
      <vt:lpstr>AfAS INSITE Projecten</vt:lpstr>
      <vt:lpstr>Afas insite - pr0jecten - uren boeken</vt:lpstr>
      <vt:lpstr>PowerPoint-presentatie</vt:lpstr>
      <vt:lpstr>Tijd Voor TIJD</vt:lpstr>
      <vt:lpstr>Demo Uren boeken</vt:lpstr>
      <vt:lpstr>Regels &amp; reistijd</vt:lpstr>
      <vt:lpstr>Use Case - DIY</vt:lpstr>
      <vt:lpstr>Uitkomst</vt:lpstr>
      <vt:lpstr>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Procesbeschrijving Service Credits</dc:title>
  <dc:creator>Arno Burgers</dc:creator>
  <cp:lastModifiedBy>Arno Burgers</cp:lastModifiedBy>
  <cp:revision>38</cp:revision>
  <dcterms:created xsi:type="dcterms:W3CDTF">2018-02-14T15:25:34Z</dcterms:created>
  <dcterms:modified xsi:type="dcterms:W3CDTF">2019-01-10T09:46:02Z</dcterms:modified>
</cp:coreProperties>
</file>