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7"/>
  </p:notesMasterIdLst>
  <p:sldIdLst>
    <p:sldId id="5909" r:id="rId5"/>
    <p:sldId id="3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55675A-BEFC-4BE8-AD6F-1C2F3A34C743}" v="19" dt="2025-01-06T10:58:48.9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tijl, licht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Stijl, licht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ijl, licht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02" autoAdjust="0"/>
    <p:restoredTop sz="80751" autoAdjust="0"/>
  </p:normalViewPr>
  <p:slideViewPr>
    <p:cSldViewPr snapToGrid="0">
      <p:cViewPr varScale="1">
        <p:scale>
          <a:sx n="98" d="100"/>
          <a:sy n="98" d="100"/>
        </p:scale>
        <p:origin x="1080" y="72"/>
      </p:cViewPr>
      <p:guideLst>
        <p:guide orient="horz" pos="2160"/>
        <p:guide pos="3840"/>
      </p:guideLst>
    </p:cSldViewPr>
  </p:slideViewPr>
  <p:notesTextViewPr>
    <p:cViewPr>
      <p:scale>
        <a:sx n="3" d="2"/>
        <a:sy n="3" d="2"/>
      </p:scale>
      <p:origin x="0" y="0"/>
    </p:cViewPr>
  </p:notesTextViewPr>
  <p:sorterViewPr>
    <p:cViewPr>
      <p:scale>
        <a:sx n="200" d="100"/>
        <a:sy n="200" d="100"/>
      </p:scale>
      <p:origin x="0" y="-126"/>
    </p:cViewPr>
  </p:sorterViewPr>
  <p:notesViewPr>
    <p:cSldViewPr snapToGrid="0">
      <p:cViewPr varScale="1">
        <p:scale>
          <a:sx n="103" d="100"/>
          <a:sy n="103" d="100"/>
        </p:scale>
        <p:origin x="4745" y="4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t>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t>‹nr.›</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chemeClr val="accent5"/>
                </a:solidFill>
              </a:rPr>
              <a:t>Vul het projectoverzicht in met behulp van bestaande gegevens die voor jou beschikbaar zijn. Zorg ervoor dat dit charter een levend document blijft terwijl je project zich in de loop van de tijd ontwikkelt.</a:t>
            </a:r>
            <a:endParaRPr lang="en-US" sz="1200" dirty="0">
              <a:solidFill>
                <a:schemeClr val="accent5"/>
              </a:solidFill>
            </a:endParaRPr>
          </a:p>
          <a:p>
            <a:endParaRPr lang="nl-NL" dirty="0"/>
          </a:p>
        </p:txBody>
      </p:sp>
      <p:sp>
        <p:nvSpPr>
          <p:cNvPr id="4" name="Tijdelijke aanduiding voor dianummer 3"/>
          <p:cNvSpPr>
            <a:spLocks noGrp="1"/>
          </p:cNvSpPr>
          <p:nvPr>
            <p:ph type="sldNum" sz="quarter" idx="5"/>
          </p:nvPr>
        </p:nvSpPr>
        <p:spPr/>
        <p:txBody>
          <a:bodyPr/>
          <a:lstStyle/>
          <a:p>
            <a:fld id="{AFF4E26F-0026-4A59-81F8-B5E2267471E1}" type="slidenum">
              <a:rPr lang="en-US" smtClean="0"/>
              <a:t>1</a:t>
            </a:fld>
            <a:endParaRPr lang="en-US"/>
          </a:p>
        </p:txBody>
      </p:sp>
    </p:spTree>
    <p:extLst>
      <p:ext uri="{BB962C8B-B14F-4D97-AF65-F5344CB8AC3E}">
        <p14:creationId xmlns:p14="http://schemas.microsoft.com/office/powerpoint/2010/main" val="1388584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chemeClr val="accent5"/>
                </a:solidFill>
              </a:rPr>
              <a:t>Vul het projectoverzicht in met behulp van bestaande gegevens die voor jou beschikbaar zijn. Zorg ervoor dat dit charter een levend document blijft terwijl je project zich in de loop van de tijd ontwikkelt.</a:t>
            </a:r>
            <a:endParaRPr lang="en-US" sz="1200" dirty="0">
              <a:solidFill>
                <a:schemeClr val="accent5"/>
              </a:solidFill>
            </a:endParaRPr>
          </a:p>
          <a:p>
            <a:endParaRPr lang="nl-NL" dirty="0"/>
          </a:p>
        </p:txBody>
      </p:sp>
      <p:sp>
        <p:nvSpPr>
          <p:cNvPr id="4" name="Tijdelijke aanduiding voor dianummer 3"/>
          <p:cNvSpPr>
            <a:spLocks noGrp="1"/>
          </p:cNvSpPr>
          <p:nvPr>
            <p:ph type="sldNum" sz="quarter" idx="5"/>
          </p:nvPr>
        </p:nvSpPr>
        <p:spPr/>
        <p:txBody>
          <a:bodyPr/>
          <a:lstStyle/>
          <a:p>
            <a:fld id="{AFF4E26F-0026-4A59-81F8-B5E2267471E1}" type="slidenum">
              <a:rPr lang="en-US" smtClean="0"/>
              <a:t>2</a:t>
            </a:fld>
            <a:endParaRPr lang="en-US"/>
          </a:p>
        </p:txBody>
      </p:sp>
    </p:spTree>
    <p:extLst>
      <p:ext uri="{BB962C8B-B14F-4D97-AF65-F5344CB8AC3E}">
        <p14:creationId xmlns:p14="http://schemas.microsoft.com/office/powerpoint/2010/main" val="8292527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AFAS Blauw - Statement">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C54B1E63-B47E-DAD0-47E4-64AC6F6E945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0" name="Titel 12">
            <a:extLst>
              <a:ext uri="{FF2B5EF4-FFF2-40B4-BE49-F238E27FC236}">
                <a16:creationId xmlns:a16="http://schemas.microsoft.com/office/drawing/2014/main" id="{42B14019-2478-0CCB-5995-028D0E7F8830}"/>
              </a:ext>
            </a:extLst>
          </p:cNvPr>
          <p:cNvSpPr>
            <a:spLocks noGrp="1"/>
          </p:cNvSpPr>
          <p:nvPr>
            <p:ph type="title" hasCustomPrompt="1"/>
          </p:nvPr>
        </p:nvSpPr>
        <p:spPr>
          <a:xfrm>
            <a:off x="0" y="2925240"/>
            <a:ext cx="12192001" cy="1007520"/>
          </a:xfrm>
          <a:noFill/>
        </p:spPr>
        <p:txBody>
          <a:bodyPr wrap="square" lIns="252000" tIns="252000" rIns="252000" bIns="252000" anchor="ctr">
            <a:spAutoFit/>
          </a:bodyPr>
          <a:lstStyle>
            <a:lvl1pPr algn="ctr">
              <a:defRPr sz="3600">
                <a:solidFill>
                  <a:schemeClr val="bg1"/>
                </a:solidFill>
                <a:latin typeface="+mj-lt"/>
              </a:defRPr>
            </a:lvl1pPr>
          </a:lstStyle>
          <a:p>
            <a:r>
              <a:rPr lang="nl-NL" dirty="0"/>
              <a:t>Plaats hier je tekst</a:t>
            </a:r>
          </a:p>
        </p:txBody>
      </p:sp>
    </p:spTree>
    <p:extLst>
      <p:ext uri="{BB962C8B-B14F-4D97-AF65-F5344CB8AC3E}">
        <p14:creationId xmlns:p14="http://schemas.microsoft.com/office/powerpoint/2010/main" val="2284197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AFAS Blauw - Statement">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C54B1E63-B47E-DAD0-47E4-64AC6F6E945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4" name="Tijdelijke aanduiding voor tekst 15">
            <a:extLst>
              <a:ext uri="{FF2B5EF4-FFF2-40B4-BE49-F238E27FC236}">
                <a16:creationId xmlns:a16="http://schemas.microsoft.com/office/drawing/2014/main" id="{0B0F321C-D2B0-9F52-1C1C-935901A01697}"/>
              </a:ext>
            </a:extLst>
          </p:cNvPr>
          <p:cNvSpPr>
            <a:spLocks noGrp="1"/>
          </p:cNvSpPr>
          <p:nvPr>
            <p:ph type="body" sz="quarter" idx="15" hasCustomPrompt="1"/>
          </p:nvPr>
        </p:nvSpPr>
        <p:spPr>
          <a:xfrm>
            <a:off x="0" y="2637212"/>
            <a:ext cx="12192000" cy="1583575"/>
          </a:xfrm>
          <a:noFill/>
        </p:spPr>
        <p:txBody>
          <a:bodyPr lIns="252000" tIns="252000" rIns="252000" bIns="252000" anchor="ctr" anchorCtr="0">
            <a:noAutofit/>
          </a:bodyPr>
          <a:lstStyle>
            <a:lvl1pPr marL="0" indent="0" algn="ctr">
              <a:spcAft>
                <a:spcPts val="1500"/>
              </a:spcAft>
              <a:buNone/>
              <a:defRPr sz="3600">
                <a:solidFill>
                  <a:schemeClr val="bg1"/>
                </a:solidFill>
                <a:latin typeface="+mj-lt"/>
              </a:defRPr>
            </a:lvl1pPr>
            <a:lvl2pPr marL="0" indent="0" algn="ctr">
              <a:spcBef>
                <a:spcPts val="400"/>
              </a:spcBef>
              <a:spcAft>
                <a:spcPts val="400"/>
              </a:spcAft>
              <a:buNone/>
              <a:defRPr sz="2400">
                <a:solidFill>
                  <a:schemeClr val="bg1"/>
                </a:solidFill>
              </a:defRPr>
            </a:lvl2pPr>
            <a:lvl3pPr marL="0" indent="0" algn="ctr">
              <a:spcBef>
                <a:spcPts val="400"/>
              </a:spcBef>
              <a:spcAft>
                <a:spcPts val="1500"/>
              </a:spcAft>
              <a:buClr>
                <a:schemeClr val="bg1"/>
              </a:buClr>
              <a:buFont typeface="Wingdings" panose="05000000000000000000" pitchFamily="2" charset="2"/>
              <a:buNone/>
              <a:defRPr sz="3600">
                <a:solidFill>
                  <a:schemeClr val="bg1"/>
                </a:solidFill>
                <a:latin typeface="+mj-lt"/>
              </a:defRPr>
            </a:lvl3pPr>
            <a:lvl4pPr marL="266700" indent="0" algn="ctr">
              <a:spcBef>
                <a:spcPts val="400"/>
              </a:spcBef>
              <a:spcAft>
                <a:spcPts val="400"/>
              </a:spcAft>
              <a:buClr>
                <a:schemeClr val="bg1"/>
              </a:buClr>
              <a:buFont typeface="Wingdings" panose="05000000000000000000" pitchFamily="2" charset="2"/>
              <a:buNone/>
              <a:defRPr sz="2400">
                <a:solidFill>
                  <a:schemeClr val="bg1"/>
                </a:solidFill>
                <a:latin typeface="+mn-lt"/>
              </a:defRPr>
            </a:lvl4pPr>
            <a:lvl5pPr algn="ctr">
              <a:spcAft>
                <a:spcPts val="1500"/>
              </a:spcAft>
              <a:defRPr sz="3600">
                <a:solidFill>
                  <a:schemeClr val="bg1"/>
                </a:solidFill>
              </a:defRPr>
            </a:lvl5pPr>
            <a:lvl6pPr marL="0" indent="0" algn="ctr">
              <a:buNone/>
              <a:defRPr sz="2400">
                <a:solidFill>
                  <a:schemeClr val="bg1"/>
                </a:solidFill>
              </a:defRPr>
            </a:lvl6pPr>
            <a:lvl7pPr marL="0" indent="0" algn="ctr">
              <a:spcAft>
                <a:spcPts val="1500"/>
              </a:spcAft>
              <a:buClr>
                <a:schemeClr val="bg1"/>
              </a:buClr>
              <a:buFont typeface="Wingdings" panose="05000000000000000000" pitchFamily="2" charset="2"/>
              <a:buNone/>
              <a:defRPr sz="3600">
                <a:solidFill>
                  <a:schemeClr val="bg1"/>
                </a:solidFill>
                <a:latin typeface="+mj-lt"/>
              </a:defRPr>
            </a:lvl7pPr>
            <a:lvl8pPr marL="266700" indent="0" algn="ctr">
              <a:buClr>
                <a:schemeClr val="bg1"/>
              </a:buClr>
              <a:buFont typeface="Wingdings" panose="05000000000000000000" pitchFamily="2" charset="2"/>
              <a:buNone/>
              <a:defRPr sz="2400" i="0">
                <a:solidFill>
                  <a:schemeClr val="bg1"/>
                </a:solidFill>
              </a:defRPr>
            </a:lvl8pPr>
            <a:lvl9pPr algn="ctr">
              <a:spcAft>
                <a:spcPts val="2000"/>
              </a:spcAft>
              <a:defRPr sz="3600">
                <a:solidFill>
                  <a:schemeClr val="bg1"/>
                </a:solidFill>
                <a:latin typeface="+mj-lt"/>
              </a:defRPr>
            </a:lvl9pPr>
          </a:lstStyle>
          <a:p>
            <a:pPr lvl="0"/>
            <a:r>
              <a:rPr lang="nl-NL" dirty="0"/>
              <a:t>Titel</a:t>
            </a:r>
          </a:p>
          <a:p>
            <a:pPr lvl="1"/>
            <a:r>
              <a:rPr lang="nl-NL" dirty="0"/>
              <a:t>Platte tekst</a:t>
            </a:r>
          </a:p>
        </p:txBody>
      </p:sp>
    </p:spTree>
    <p:extLst>
      <p:ext uri="{BB962C8B-B14F-4D97-AF65-F5344CB8AC3E}">
        <p14:creationId xmlns:p14="http://schemas.microsoft.com/office/powerpoint/2010/main" val="2416946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64000" y="864001"/>
            <a:ext cx="10463999" cy="532311"/>
          </a:xfrm>
          <a:prstGeom prst="rect">
            <a:avLst/>
          </a:prstGeom>
        </p:spPr>
        <p:txBody>
          <a:bodyPr vert="horz" lIns="0" tIns="0" rIns="0" bIns="0" rtlCol="0" anchor="t">
            <a:noAutofit/>
          </a:bodyPr>
          <a:lstStyle/>
          <a:p>
            <a:r>
              <a:rPr lang="nl-NL" noProof="0" dirty="0"/>
              <a:t>Plaats je titel hier</a:t>
            </a:r>
          </a:p>
        </p:txBody>
      </p:sp>
      <p:sp>
        <p:nvSpPr>
          <p:cNvPr id="3" name="Text Placeholder 2"/>
          <p:cNvSpPr>
            <a:spLocks noGrp="1"/>
          </p:cNvSpPr>
          <p:nvPr>
            <p:ph type="body" idx="1"/>
          </p:nvPr>
        </p:nvSpPr>
        <p:spPr>
          <a:xfrm>
            <a:off x="864000" y="1825625"/>
            <a:ext cx="10463999" cy="4168374"/>
          </a:xfrm>
          <a:prstGeom prst="rect">
            <a:avLst/>
          </a:prstGeom>
        </p:spPr>
        <p:txBody>
          <a:bodyPr vert="horz" lIns="0" tIns="0" rIns="0" bIns="0" rtlCol="0">
            <a:noAutofit/>
          </a:bodyPr>
          <a:lstStyle/>
          <a:p>
            <a:pPr lvl="0"/>
            <a:r>
              <a:rPr lang="nl-NL" noProof="0" dirty="0"/>
              <a:t>Bullet</a:t>
            </a:r>
          </a:p>
          <a:p>
            <a:pPr lvl="1"/>
            <a:r>
              <a:rPr lang="nl-NL" noProof="0" dirty="0"/>
              <a:t>Sub-</a:t>
            </a:r>
            <a:r>
              <a:rPr lang="nl-NL" noProof="0" dirty="0" err="1"/>
              <a:t>bullet</a:t>
            </a:r>
            <a:endParaRPr lang="nl-NL" noProof="0" dirty="0"/>
          </a:p>
          <a:p>
            <a:pPr lvl="2"/>
            <a:r>
              <a:rPr lang="nl-NL" noProof="0" dirty="0"/>
              <a:t>Platte tekst</a:t>
            </a:r>
          </a:p>
          <a:p>
            <a:pPr lvl="3"/>
            <a:r>
              <a:rPr lang="nl-NL" noProof="0" dirty="0"/>
              <a:t>Titel</a:t>
            </a:r>
          </a:p>
          <a:p>
            <a:pPr lvl="4"/>
            <a:r>
              <a:rPr lang="nl-NL" noProof="0" dirty="0"/>
              <a:t>Subtitel</a:t>
            </a:r>
          </a:p>
          <a:p>
            <a:pPr lvl="5"/>
            <a:r>
              <a:rPr lang="nl-NL" noProof="0" dirty="0"/>
              <a:t>Numerieke </a:t>
            </a:r>
            <a:r>
              <a:rPr lang="nl-NL" noProof="0" dirty="0" err="1"/>
              <a:t>bullet</a:t>
            </a:r>
            <a:endParaRPr lang="nl-NL" noProof="0" dirty="0"/>
          </a:p>
          <a:p>
            <a:pPr lvl="6"/>
            <a:r>
              <a:rPr lang="nl-NL" noProof="0" dirty="0"/>
              <a:t>Alfabetisch </a:t>
            </a:r>
            <a:r>
              <a:rPr lang="nl-NL" noProof="0" dirty="0" err="1"/>
              <a:t>bullet</a:t>
            </a:r>
            <a:endParaRPr lang="nl-NL" noProof="0" dirty="0"/>
          </a:p>
          <a:p>
            <a:pPr lvl="7"/>
            <a:r>
              <a:rPr lang="nl-NL" noProof="0" dirty="0"/>
              <a:t>Quote</a:t>
            </a:r>
          </a:p>
          <a:p>
            <a:pPr lvl="8"/>
            <a:r>
              <a:rPr lang="nl-NL" noProof="0" dirty="0"/>
              <a:t>Bron</a:t>
            </a:r>
          </a:p>
        </p:txBody>
      </p:sp>
      <p:sp>
        <p:nvSpPr>
          <p:cNvPr id="4" name="empower - DO NOT DELETE!!!" hidden="1"/>
          <p:cNvSpPr/>
          <p:nvPr>
            <p:custDataLst>
              <p:tags r:id="rId4"/>
            </p:custDataLst>
          </p:nvPr>
        </p:nvSpPr>
        <p:spPr>
          <a:xfrm>
            <a:off x="0" y="0"/>
            <a:ext cx="0" cy="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5" name="empower - DO NOT DELETE!!!" hidden="1">
            <a:extLst>
              <a:ext uri="{FF2B5EF4-FFF2-40B4-BE49-F238E27FC236}">
                <a16:creationId xmlns:a16="http://schemas.microsoft.com/office/drawing/2014/main" id="{7E00CB65-77C5-C7E1-4795-F527B1A3B9B4}"/>
              </a:ext>
            </a:extLst>
          </p:cNvPr>
          <p:cNvSpPr/>
          <p:nvPr>
            <p:custDataLst>
              <p:tags r:id="rId5"/>
            </p:custDataLst>
          </p:nvPr>
        </p:nvSpPr>
        <p:spPr>
          <a:xfrm>
            <a:off x="0" y="0"/>
            <a:ext cx="0" cy="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1901577221"/>
      </p:ext>
    </p:extLst>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914400" rtl="0" eaLnBrk="1" latinLnBrk="0" hangingPunct="1">
        <a:lnSpc>
          <a:spcPct val="90000"/>
        </a:lnSpc>
        <a:spcBef>
          <a:spcPct val="0"/>
        </a:spcBef>
        <a:buNone/>
        <a:defRPr sz="3600" kern="1200" cap="none" baseline="0">
          <a:solidFill>
            <a:srgbClr val="005FAA"/>
          </a:solidFill>
          <a:latin typeface="+mj-lt"/>
          <a:ea typeface="+mj-ea"/>
          <a:cs typeface="+mj-cs"/>
        </a:defRPr>
      </a:lvl1pPr>
    </p:titleStyle>
    <p:bodyStyle>
      <a:lvl1pPr marL="271463" indent="-271463" algn="l" defTabSz="914400" rtl="0" eaLnBrk="1" latinLnBrk="0" hangingPunct="1">
        <a:lnSpc>
          <a:spcPct val="90000"/>
        </a:lnSpc>
        <a:spcBef>
          <a:spcPts val="300"/>
        </a:spcBef>
        <a:spcAft>
          <a:spcPts val="300"/>
        </a:spcAft>
        <a:buClr>
          <a:schemeClr val="bg1"/>
        </a:buClr>
        <a:buFont typeface="Arial" panose="020B0604020202020204" pitchFamily="34" charset="0"/>
        <a:buChar char="•"/>
        <a:defRPr sz="1600" kern="1200">
          <a:solidFill>
            <a:schemeClr val="accent5"/>
          </a:solidFill>
          <a:latin typeface="+mn-lt"/>
          <a:ea typeface="+mn-ea"/>
          <a:cs typeface="+mn-cs"/>
        </a:defRPr>
      </a:lvl1pPr>
      <a:lvl2pPr marL="542925" indent="-258763" algn="l" defTabSz="914400" rtl="0" eaLnBrk="1" latinLnBrk="0" hangingPunct="1">
        <a:lnSpc>
          <a:spcPct val="90000"/>
        </a:lnSpc>
        <a:spcBef>
          <a:spcPts val="300"/>
        </a:spcBef>
        <a:spcAft>
          <a:spcPts val="300"/>
        </a:spcAft>
        <a:buClr>
          <a:schemeClr val="bg1"/>
        </a:buClr>
        <a:buFont typeface="Arial" panose="020B0604020202020204" pitchFamily="34" charset="0"/>
        <a:buChar char="•"/>
        <a:defRPr sz="1600" kern="1200">
          <a:solidFill>
            <a:schemeClr val="accent5"/>
          </a:solidFill>
          <a:latin typeface="+mn-lt"/>
          <a:ea typeface="+mn-ea"/>
          <a:cs typeface="+mn-cs"/>
        </a:defRPr>
      </a:lvl2pPr>
      <a:lvl3pPr marL="0" indent="0" algn="l" defTabSz="914400" rtl="0" eaLnBrk="1" latinLnBrk="0" hangingPunct="1">
        <a:lnSpc>
          <a:spcPct val="90000"/>
        </a:lnSpc>
        <a:spcBef>
          <a:spcPts val="300"/>
        </a:spcBef>
        <a:spcAft>
          <a:spcPts val="300"/>
        </a:spcAft>
        <a:buFont typeface="Arial" panose="020B0604020202020204" pitchFamily="34" charset="0"/>
        <a:buNone/>
        <a:defRPr sz="1600" kern="1200">
          <a:solidFill>
            <a:schemeClr val="accent5"/>
          </a:solidFill>
          <a:latin typeface="+mn-lt"/>
          <a:ea typeface="+mn-ea"/>
          <a:cs typeface="+mn-cs"/>
        </a:defRPr>
      </a:lvl3pPr>
      <a:lvl4pPr marL="0" indent="0" algn="l" defTabSz="914400" rtl="0" eaLnBrk="1" latinLnBrk="0" hangingPunct="1">
        <a:lnSpc>
          <a:spcPct val="90000"/>
        </a:lnSpc>
        <a:spcBef>
          <a:spcPts val="300"/>
        </a:spcBef>
        <a:spcAft>
          <a:spcPts val="1000"/>
        </a:spcAft>
        <a:buFont typeface="Arial" panose="020B0604020202020204" pitchFamily="34" charset="0"/>
        <a:buNone/>
        <a:defRPr sz="3600" b="0" kern="1200">
          <a:solidFill>
            <a:schemeClr val="tx1"/>
          </a:solidFill>
          <a:latin typeface="+mj-lt"/>
          <a:ea typeface="+mn-ea"/>
          <a:cs typeface="+mn-cs"/>
        </a:defRPr>
      </a:lvl4pPr>
      <a:lvl5pPr marL="0" indent="0" algn="l" defTabSz="914400" rtl="0" eaLnBrk="1" latinLnBrk="0" hangingPunct="1">
        <a:lnSpc>
          <a:spcPct val="90000"/>
        </a:lnSpc>
        <a:spcBef>
          <a:spcPts val="300"/>
        </a:spcBef>
        <a:spcAft>
          <a:spcPts val="300"/>
        </a:spcAft>
        <a:buFont typeface="Arial" panose="020B0604020202020204" pitchFamily="34" charset="0"/>
        <a:buNone/>
        <a:defRPr sz="1800" b="0" kern="1200" baseline="0">
          <a:solidFill>
            <a:schemeClr val="accent5"/>
          </a:solidFill>
          <a:latin typeface="+mj-lt"/>
          <a:ea typeface="+mn-ea"/>
          <a:cs typeface="+mn-cs"/>
        </a:defRPr>
      </a:lvl5pPr>
      <a:lvl6pPr marL="271463" indent="-271463" algn="l" defTabSz="914400" rtl="0" eaLnBrk="1" latinLnBrk="0" hangingPunct="1">
        <a:lnSpc>
          <a:spcPct val="90000"/>
        </a:lnSpc>
        <a:spcBef>
          <a:spcPts val="300"/>
        </a:spcBef>
        <a:spcAft>
          <a:spcPts val="300"/>
        </a:spcAft>
        <a:buClr>
          <a:schemeClr val="bg1"/>
        </a:buClr>
        <a:buFont typeface="+mj-lt"/>
        <a:buAutoNum type="arabicPeriod"/>
        <a:defRPr sz="1600" kern="1200">
          <a:solidFill>
            <a:schemeClr val="accent5"/>
          </a:solidFill>
          <a:latin typeface="+mn-lt"/>
          <a:ea typeface="+mn-ea"/>
          <a:cs typeface="+mn-cs"/>
        </a:defRPr>
      </a:lvl6pPr>
      <a:lvl7pPr marL="542925" indent="-271463" algn="l" defTabSz="914400" rtl="0" eaLnBrk="1" latinLnBrk="0" hangingPunct="1">
        <a:lnSpc>
          <a:spcPct val="90000"/>
        </a:lnSpc>
        <a:spcBef>
          <a:spcPts val="300"/>
        </a:spcBef>
        <a:spcAft>
          <a:spcPts val="300"/>
        </a:spcAft>
        <a:buClr>
          <a:schemeClr val="bg1"/>
        </a:buClr>
        <a:buFont typeface="+mj-lt"/>
        <a:buAutoNum type="alphaUcPeriod"/>
        <a:defRPr sz="1600" kern="1200">
          <a:solidFill>
            <a:schemeClr val="accent5"/>
          </a:solidFill>
          <a:latin typeface="+mn-lt"/>
          <a:ea typeface="+mn-ea"/>
          <a:cs typeface="+mn-cs"/>
        </a:defRPr>
      </a:lvl7pPr>
      <a:lvl8pPr marL="0" indent="0" algn="l" defTabSz="914400" rtl="0" eaLnBrk="1" latinLnBrk="0" hangingPunct="1">
        <a:lnSpc>
          <a:spcPct val="90000"/>
        </a:lnSpc>
        <a:spcBef>
          <a:spcPts val="300"/>
        </a:spcBef>
        <a:spcAft>
          <a:spcPts val="300"/>
        </a:spcAft>
        <a:buFont typeface="Arial" panose="020B0604020202020204" pitchFamily="34" charset="0"/>
        <a:buNone/>
        <a:defRPr sz="2800" i="1" kern="1200">
          <a:solidFill>
            <a:schemeClr val="tx1"/>
          </a:solidFill>
          <a:latin typeface="+mn-lt"/>
          <a:ea typeface="+mn-ea"/>
          <a:cs typeface="+mn-cs"/>
        </a:defRPr>
      </a:lvl8pPr>
      <a:lvl9pPr marL="0" indent="0" algn="l" defTabSz="914400" rtl="0" eaLnBrk="1" latinLnBrk="0" hangingPunct="1">
        <a:lnSpc>
          <a:spcPct val="90000"/>
        </a:lnSpc>
        <a:spcBef>
          <a:spcPts val="300"/>
        </a:spcBef>
        <a:spcAft>
          <a:spcPts val="300"/>
        </a:spcAft>
        <a:buFont typeface="Arial" panose="020B0604020202020204" pitchFamily="34" charset="0"/>
        <a:buNone/>
        <a:defRPr sz="1200" kern="1200">
          <a:solidFill>
            <a:schemeClr val="bg1">
              <a:lumMod val="50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70">
          <p15:clr>
            <a:srgbClr val="F26B43"/>
          </p15:clr>
        </p15:guide>
        <p15:guide id="2" pos="545">
          <p15:clr>
            <a:srgbClr val="F26B43"/>
          </p15:clr>
        </p15:guide>
        <p15:guide id="3" pos="7130">
          <p15:clr>
            <a:srgbClr val="F26B43"/>
          </p15:clr>
        </p15:guide>
        <p15:guide id="4" orient="horz" pos="537">
          <p15:clr>
            <a:srgbClr val="F26B43"/>
          </p15:clr>
        </p15:guide>
        <p15:guide id="5" orient="horz" pos="880">
          <p15:clr>
            <a:srgbClr val="F26B43"/>
          </p15:clr>
        </p15:guide>
        <p15:guide id="6" orient="horz" pos="114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klant.afas.nl/thema/projectaanpak#Design%20principles"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klant.afas.nl/openen-downloadbaar-bestand-prs/afas-changeprocedure" TargetMode="External"/><Relationship Id="rId5" Type="http://schemas.openxmlformats.org/officeDocument/2006/relationships/hyperlink" Target="https://klant.afas.nl/openen-downloadbaar-bestand-prs/risicomatrix" TargetMode="External"/><Relationship Id="rId4" Type="http://schemas.openxmlformats.org/officeDocument/2006/relationships/hyperlink" Target="https://klant.afas.nl/thema/organiseer-je-projectmanagemen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klant.afas.nl/openen-downloadbaar-bestand-prs/afas-changeprocedur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553D71-B877-5F33-052D-8CADA1B5E10E}"/>
              </a:ext>
            </a:extLst>
          </p:cNvPr>
          <p:cNvSpPr>
            <a:spLocks noGrp="1"/>
          </p:cNvSpPr>
          <p:nvPr>
            <p:ph type="title"/>
          </p:nvPr>
        </p:nvSpPr>
        <p:spPr/>
        <p:txBody>
          <a:bodyPr/>
          <a:lstStyle/>
          <a:p>
            <a:r>
              <a:rPr lang="nl-NL" dirty="0"/>
              <a:t>Hoe zorg je ervoor dat dit niet gebeurd?</a:t>
            </a:r>
          </a:p>
        </p:txBody>
      </p:sp>
      <p:sp>
        <p:nvSpPr>
          <p:cNvPr id="3" name="Rechthoek 2">
            <a:extLst>
              <a:ext uri="{FF2B5EF4-FFF2-40B4-BE49-F238E27FC236}">
                <a16:creationId xmlns:a16="http://schemas.microsoft.com/office/drawing/2014/main" id="{5B973409-4C0B-63F8-900E-92930784EB6C}"/>
              </a:ext>
            </a:extLst>
          </p:cNvPr>
          <p:cNvSpPr/>
          <p:nvPr/>
        </p:nvSpPr>
        <p:spPr>
          <a:xfrm>
            <a:off x="62740" y="72424"/>
            <a:ext cx="12059215" cy="6717671"/>
          </a:xfrm>
          <a:prstGeom prst="rect">
            <a:avLst/>
          </a:prstGeom>
          <a:solidFill>
            <a:schemeClr val="bg1"/>
          </a:solidFill>
          <a:ln w="9525" cap="flat">
            <a:noFill/>
            <a:prstDash val="solid"/>
            <a:miter/>
          </a:ln>
        </p:spPr>
        <p:txBody>
          <a:bodyPr rtlCol="0" anchor="ctr"/>
          <a:lstStyle/>
          <a:p>
            <a:pPr algn="l"/>
            <a:endParaRPr lang="nl-NL"/>
          </a:p>
        </p:txBody>
      </p:sp>
      <p:sp>
        <p:nvSpPr>
          <p:cNvPr id="4" name="Title 1">
            <a:extLst>
              <a:ext uri="{FF2B5EF4-FFF2-40B4-BE49-F238E27FC236}">
                <a16:creationId xmlns:a16="http://schemas.microsoft.com/office/drawing/2014/main" id="{73197749-2410-3B9E-0072-8A5D16B270DB}"/>
              </a:ext>
            </a:extLst>
          </p:cNvPr>
          <p:cNvSpPr txBox="1">
            <a:spLocks/>
          </p:cNvSpPr>
          <p:nvPr/>
        </p:nvSpPr>
        <p:spPr>
          <a:xfrm>
            <a:off x="682811" y="273606"/>
            <a:ext cx="10002743" cy="704424"/>
          </a:xfrm>
          <a:prstGeom prst="rect">
            <a:avLst/>
          </a:prstGeom>
        </p:spPr>
        <p:txBody>
          <a:bodyPr/>
          <a:lstStyle>
            <a:lvl1pPr algn="l" defTabSz="914400" rtl="0" eaLnBrk="1" latinLnBrk="0" hangingPunct="1">
              <a:lnSpc>
                <a:spcPct val="90000"/>
              </a:lnSpc>
              <a:spcBef>
                <a:spcPct val="0"/>
              </a:spcBef>
              <a:buNone/>
              <a:defRPr sz="3600" kern="1200" cap="none" baseline="0">
                <a:solidFill>
                  <a:srgbClr val="005FAA"/>
                </a:solidFill>
                <a:latin typeface="+mj-lt"/>
                <a:ea typeface="+mj-ea"/>
                <a:cs typeface="+mj-cs"/>
              </a:defRPr>
            </a:lvl1pPr>
          </a:lstStyle>
          <a:p>
            <a:r>
              <a:rPr lang="en-US" dirty="0"/>
              <a:t>[Naam project]</a:t>
            </a:r>
          </a:p>
        </p:txBody>
      </p:sp>
      <p:graphicFrame>
        <p:nvGraphicFramePr>
          <p:cNvPr id="5" name="Table 3">
            <a:extLst>
              <a:ext uri="{FF2B5EF4-FFF2-40B4-BE49-F238E27FC236}">
                <a16:creationId xmlns:a16="http://schemas.microsoft.com/office/drawing/2014/main" id="{CE214621-3100-A0F1-1376-021E5610E6EB}"/>
              </a:ext>
            </a:extLst>
          </p:cNvPr>
          <p:cNvGraphicFramePr>
            <a:graphicFrameLocks noGrp="1"/>
          </p:cNvGraphicFramePr>
          <p:nvPr>
            <p:extLst>
              <p:ext uri="{D42A27DB-BD31-4B8C-83A1-F6EECF244321}">
                <p14:modId xmlns:p14="http://schemas.microsoft.com/office/powerpoint/2010/main" val="3888500317"/>
              </p:ext>
            </p:extLst>
          </p:nvPr>
        </p:nvGraphicFramePr>
        <p:xfrm>
          <a:off x="164892" y="1081784"/>
          <a:ext cx="7157310" cy="4334645"/>
        </p:xfrm>
        <a:graphic>
          <a:graphicData uri="http://schemas.openxmlformats.org/drawingml/2006/table">
            <a:tbl>
              <a:tblPr>
                <a:tableStyleId>{5A111915-BE36-4E01-A7E5-04B1672EAD32}</a:tableStyleId>
              </a:tblPr>
              <a:tblGrid>
                <a:gridCol w="1169233">
                  <a:extLst>
                    <a:ext uri="{9D8B030D-6E8A-4147-A177-3AD203B41FA5}">
                      <a16:colId xmlns:a16="http://schemas.microsoft.com/office/drawing/2014/main" val="1694624829"/>
                    </a:ext>
                  </a:extLst>
                </a:gridCol>
                <a:gridCol w="443263">
                  <a:extLst>
                    <a:ext uri="{9D8B030D-6E8A-4147-A177-3AD203B41FA5}">
                      <a16:colId xmlns:a16="http://schemas.microsoft.com/office/drawing/2014/main" val="4141264612"/>
                    </a:ext>
                  </a:extLst>
                </a:gridCol>
                <a:gridCol w="5544814">
                  <a:extLst>
                    <a:ext uri="{9D8B030D-6E8A-4147-A177-3AD203B41FA5}">
                      <a16:colId xmlns:a16="http://schemas.microsoft.com/office/drawing/2014/main" val="3466682422"/>
                    </a:ext>
                  </a:extLst>
                </a:gridCol>
              </a:tblGrid>
              <a:tr h="590087">
                <a:tc gridSpan="2">
                  <a:txBody>
                    <a:bodyPr/>
                    <a:lstStyle/>
                    <a:p>
                      <a:r>
                        <a:rPr lang="en-US" sz="1100" b="1" dirty="0" err="1">
                          <a:solidFill>
                            <a:schemeClr val="bg1"/>
                          </a:solidFill>
                        </a:rPr>
                        <a:t>Bestaansrecht</a:t>
                      </a:r>
                      <a:r>
                        <a:rPr lang="en-US" sz="1100" b="1" dirty="0">
                          <a:solidFill>
                            <a:schemeClr val="bg1"/>
                          </a:solidFill>
                        </a:rPr>
                        <a:t> project (business case)</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c>
                  <a:txBody>
                    <a:bodyPr/>
                    <a:lstStyle/>
                    <a:p>
                      <a:r>
                        <a:rPr lang="nl-NL" sz="1100" b="0" dirty="0">
                          <a:solidFill>
                            <a:sysClr val="windowText" lastClr="000000"/>
                          </a:solidFill>
                        </a:rPr>
                        <a:t>Vul hier de business case (bestaansrecht) van het project in.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354646229"/>
                  </a:ext>
                </a:extLst>
              </a:tr>
              <a:tr h="590087">
                <a:tc gridSpan="2">
                  <a:txBody>
                    <a:bodyPr/>
                    <a:lstStyle/>
                    <a:p>
                      <a:r>
                        <a:rPr lang="en-US" sz="1100" b="1" dirty="0" err="1">
                          <a:solidFill>
                            <a:schemeClr val="bg1"/>
                          </a:solidFill>
                        </a:rPr>
                        <a:t>Doelstelling</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nl-NL" sz="1100" b="0" dirty="0">
                          <a:solidFill>
                            <a:sysClr val="windowText" lastClr="000000"/>
                          </a:solidFill>
                        </a:rPr>
                        <a:t>Wat is de doelstelling. Maak hem SMART.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35256685"/>
                  </a:ext>
                </a:extLst>
              </a:tr>
              <a:tr h="590087">
                <a:tc gridSpan="2">
                  <a:txBody>
                    <a:bodyPr/>
                    <a:lstStyle/>
                    <a:p>
                      <a:r>
                        <a:rPr lang="en-US" sz="1100" b="1" dirty="0" err="1">
                          <a:solidFill>
                            <a:schemeClr val="bg1"/>
                          </a:solidFill>
                        </a:rPr>
                        <a:t>Projectresultaten</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Wat wordt er aan het einde van het project opgeleverd? Denk aan rapporten, plannen, ingericht product of proces.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148231385"/>
                  </a:ext>
                </a:extLst>
              </a:tr>
              <a:tr h="1089391">
                <a:tc rowSpan="2">
                  <a:txBody>
                    <a:bodyPr/>
                    <a:lstStyle/>
                    <a:p>
                      <a:r>
                        <a:rPr lang="en-US" sz="1100" b="1" dirty="0" err="1">
                          <a:solidFill>
                            <a:schemeClr val="bg1"/>
                          </a:solidFill>
                        </a:rPr>
                        <a:t>Afbakening</a:t>
                      </a:r>
                      <a:r>
                        <a:rPr lang="en-US" sz="1100" b="1" dirty="0">
                          <a:solidFill>
                            <a:schemeClr val="bg1"/>
                          </a:solidFill>
                        </a:rPr>
                        <a:t> project (Scope)</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chemeClr val="accent5"/>
                          </a:solidFill>
                        </a:rPr>
                        <a:t>In</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lang="nl-NL" sz="1100" b="0" dirty="0">
                          <a:solidFill>
                            <a:sysClr val="windowText" lastClr="000000"/>
                          </a:solidFill>
                        </a:rPr>
                        <a:t>Welke onderdelen zijn in scope van het project. Benoem ze in hoofdlijnen. Verwijs eventueel naar een specifiek document.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88985521"/>
                  </a:ext>
                </a:extLst>
              </a:tr>
              <a:tr h="423652">
                <a:tc vMerge="1">
                  <a:txBody>
                    <a:bodyPr/>
                    <a:lstStyle/>
                    <a:p>
                      <a:endParaRPr lang="en-US" dirty="0"/>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1100" b="0" dirty="0" err="1">
                          <a:solidFill>
                            <a:schemeClr val="accent5"/>
                          </a:solidFill>
                        </a:rPr>
                        <a:t>Uit</a:t>
                      </a:r>
                      <a:endParaRPr lang="en-US" sz="1100" b="0" dirty="0">
                        <a:solidFill>
                          <a:schemeClr val="accent5"/>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lang="nl-NL" sz="1100" b="0" dirty="0">
                          <a:solidFill>
                            <a:sysClr val="windowText" lastClr="000000"/>
                          </a:solidFill>
                        </a:rPr>
                        <a:t>Welke zaken zijn uit scope en is relevant om te benoemen zodat er geen verwarring ontstaat.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68145048"/>
                  </a:ext>
                </a:extLst>
              </a:tr>
              <a:tr h="272348">
                <a:tc gridSpan="2">
                  <a:txBody>
                    <a:bodyPr/>
                    <a:lstStyle/>
                    <a:p>
                      <a:r>
                        <a:rPr lang="en-US" sz="1100" b="1" dirty="0" err="1">
                          <a:solidFill>
                            <a:schemeClr val="bg1"/>
                          </a:solidFill>
                        </a:rPr>
                        <a:t>Inrichtingsprincipes</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nl-NL"/>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Welke inrichtingsprincipes helpen jou om je doelstelling te behalen. Zie onze </a:t>
                      </a:r>
                      <a:r>
                        <a:rPr lang="nl-NL" sz="1100" b="0" dirty="0">
                          <a:solidFill>
                            <a:schemeClr val="tx2"/>
                          </a:solidFill>
                          <a:hlinkClick r:id="rId3">
                            <a:extLst>
                              <a:ext uri="{A12FA001-AC4F-418D-AE19-62706E023703}">
                                <ahyp:hlinkClr xmlns:ahyp="http://schemas.microsoft.com/office/drawing/2018/hyperlinkcolor" val="tx"/>
                              </a:ext>
                            </a:extLst>
                          </a:hlinkClick>
                        </a:rPr>
                        <a:t>projectaanpak</a:t>
                      </a:r>
                      <a:r>
                        <a:rPr lang="nl-NL" sz="1100" b="0" dirty="0">
                          <a:solidFill>
                            <a:sysClr val="windowText" lastClr="000000"/>
                          </a:solidFill>
                        </a:rPr>
                        <a:t> voor meer informatie en voorbeelden. Dit is een acceptatie criteria waaraan de inrichting moet voldoen.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632337351"/>
                  </a:ext>
                </a:extLst>
              </a:tr>
              <a:tr h="453913">
                <a:tc gridSpan="2">
                  <a:txBody>
                    <a:bodyPr/>
                    <a:lstStyle/>
                    <a:p>
                      <a:r>
                        <a:rPr lang="en-US" sz="1100" b="1" dirty="0">
                          <a:solidFill>
                            <a:schemeClr val="bg1"/>
                          </a:solidFill>
                        </a:rPr>
                        <a:t>Risico’s &amp; </a:t>
                      </a:r>
                      <a:r>
                        <a:rPr lang="en-US" sz="1100" b="1" dirty="0" err="1">
                          <a:solidFill>
                            <a:schemeClr val="bg1"/>
                          </a:solidFill>
                        </a:rPr>
                        <a:t>beheersmaatregelen</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nl-NL"/>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Welke risico’s zijn er in het project en welke maatregel zet je hier tegenover. Benoem je belangrijkste </a:t>
                      </a:r>
                      <a:r>
                        <a:rPr lang="nl-NL" sz="1100" b="0" dirty="0">
                          <a:solidFill>
                            <a:schemeClr val="tx2"/>
                          </a:solidFill>
                          <a:hlinkClick r:id="rId4">
                            <a:extLst>
                              <a:ext uri="{A12FA001-AC4F-418D-AE19-62706E023703}">
                                <ahyp:hlinkClr xmlns:ahyp="http://schemas.microsoft.com/office/drawing/2018/hyperlinkcolor" val="tx"/>
                              </a:ext>
                            </a:extLst>
                          </a:hlinkClick>
                        </a:rPr>
                        <a:t>risico’s</a:t>
                      </a:r>
                      <a:r>
                        <a:rPr lang="nl-NL" sz="1100" b="0" dirty="0">
                          <a:solidFill>
                            <a:schemeClr val="tx2"/>
                          </a:solidFill>
                        </a:rPr>
                        <a:t>.</a:t>
                      </a:r>
                      <a:r>
                        <a:rPr lang="nl-NL" sz="1100" b="0" dirty="0">
                          <a:solidFill>
                            <a:sysClr val="windowText" lastClr="000000"/>
                          </a:solidFill>
                        </a:rPr>
                        <a:t> Zijn het er veel? Gebruik dan een </a:t>
                      </a:r>
                      <a:r>
                        <a:rPr lang="nl-NL" sz="1100" b="0" dirty="0">
                          <a:solidFill>
                            <a:schemeClr val="tx2"/>
                          </a:solidFill>
                          <a:hlinkClick r:id="rId5">
                            <a:extLst>
                              <a:ext uri="{A12FA001-AC4F-418D-AE19-62706E023703}">
                                <ahyp:hlinkClr xmlns:ahyp="http://schemas.microsoft.com/office/drawing/2018/hyperlinkcolor" val="tx"/>
                              </a:ext>
                            </a:extLst>
                          </a:hlinkClick>
                        </a:rPr>
                        <a:t>risicomatrix</a:t>
                      </a:r>
                      <a:r>
                        <a:rPr lang="nl-NL" sz="1100" b="0" dirty="0">
                          <a:solidFill>
                            <a:sysClr val="windowText" lastClr="000000"/>
                          </a:solidFill>
                        </a:rPr>
                        <a:t>.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642083736"/>
                  </a:ext>
                </a:extLst>
              </a:tr>
            </a:tbl>
          </a:graphicData>
        </a:graphic>
      </p:graphicFrame>
      <p:graphicFrame>
        <p:nvGraphicFramePr>
          <p:cNvPr id="6" name="Table 3">
            <a:extLst>
              <a:ext uri="{FF2B5EF4-FFF2-40B4-BE49-F238E27FC236}">
                <a16:creationId xmlns:a16="http://schemas.microsoft.com/office/drawing/2014/main" id="{77C8E0FC-BE7F-1BC1-3877-AA3C45F5AE22}"/>
              </a:ext>
            </a:extLst>
          </p:cNvPr>
          <p:cNvGraphicFramePr>
            <a:graphicFrameLocks noGrp="1"/>
          </p:cNvGraphicFramePr>
          <p:nvPr>
            <p:extLst>
              <p:ext uri="{D42A27DB-BD31-4B8C-83A1-F6EECF244321}">
                <p14:modId xmlns:p14="http://schemas.microsoft.com/office/powerpoint/2010/main" val="602502506"/>
              </p:ext>
            </p:extLst>
          </p:nvPr>
        </p:nvGraphicFramePr>
        <p:xfrm>
          <a:off x="7511839" y="3708208"/>
          <a:ext cx="4179686" cy="1708221"/>
        </p:xfrm>
        <a:graphic>
          <a:graphicData uri="http://schemas.openxmlformats.org/drawingml/2006/table">
            <a:tbl>
              <a:tblPr>
                <a:tableStyleId>{5A111915-BE36-4E01-A7E5-04B1672EAD32}</a:tableStyleId>
              </a:tblPr>
              <a:tblGrid>
                <a:gridCol w="1339853">
                  <a:extLst>
                    <a:ext uri="{9D8B030D-6E8A-4147-A177-3AD203B41FA5}">
                      <a16:colId xmlns:a16="http://schemas.microsoft.com/office/drawing/2014/main" val="1694624829"/>
                    </a:ext>
                  </a:extLst>
                </a:gridCol>
                <a:gridCol w="2839833">
                  <a:extLst>
                    <a:ext uri="{9D8B030D-6E8A-4147-A177-3AD203B41FA5}">
                      <a16:colId xmlns:a16="http://schemas.microsoft.com/office/drawing/2014/main" val="3466682422"/>
                    </a:ext>
                  </a:extLst>
                </a:gridCol>
              </a:tblGrid>
              <a:tr h="209412">
                <a:tc>
                  <a:txBody>
                    <a:bodyPr/>
                    <a:lstStyle/>
                    <a:p>
                      <a:r>
                        <a:rPr lang="en-US" sz="1100" b="1" dirty="0" err="1">
                          <a:solidFill>
                            <a:schemeClr val="bg1"/>
                          </a:solidFill>
                        </a:rPr>
                        <a:t>Opdrachtgever</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ysClr val="windowText" lastClr="000000"/>
                          </a:solidFill>
                        </a:rPr>
                        <a:t>Wie is de </a:t>
                      </a:r>
                      <a:r>
                        <a:rPr lang="en-US" sz="1100" b="0" dirty="0" err="1">
                          <a:solidFill>
                            <a:sysClr val="windowText" lastClr="000000"/>
                          </a:solidFill>
                        </a:rPr>
                        <a:t>opdrachtgever</a:t>
                      </a:r>
                      <a:r>
                        <a:rPr lang="en-US" sz="1100" b="0" dirty="0">
                          <a:solidFill>
                            <a:sysClr val="windowText" lastClr="000000"/>
                          </a:solidFill>
                        </a:rPr>
                        <a:t> (met </a:t>
                      </a:r>
                      <a:r>
                        <a:rPr lang="en-US" sz="1100" b="0">
                          <a:solidFill>
                            <a:sysClr val="windowText" lastClr="000000"/>
                          </a:solidFill>
                        </a:rPr>
                        <a:t>mandaat)</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960460781"/>
                  </a:ext>
                </a:extLst>
              </a:tr>
              <a:tr h="326834">
                <a:tc>
                  <a:txBody>
                    <a:bodyPr/>
                    <a:lstStyle/>
                    <a:p>
                      <a:r>
                        <a:rPr lang="en-US" sz="1100" b="1" dirty="0" err="1">
                          <a:solidFill>
                            <a:schemeClr val="bg1"/>
                          </a:solidFill>
                        </a:rPr>
                        <a:t>Belanghebbenden</a:t>
                      </a:r>
                      <a:r>
                        <a:rPr lang="en-US" sz="1100" b="1" dirty="0">
                          <a:solidFill>
                            <a:schemeClr val="bg1"/>
                          </a:solidFill>
                        </a:rPr>
                        <a:t> (stakeholders)</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ysClr val="windowText" lastClr="000000"/>
                          </a:solidFill>
                        </a:rPr>
                        <a:t>Welke </a:t>
                      </a:r>
                      <a:r>
                        <a:rPr lang="en-US" sz="1100" b="0" dirty="0" err="1">
                          <a:solidFill>
                            <a:sysClr val="windowText" lastClr="000000"/>
                          </a:solidFill>
                        </a:rPr>
                        <a:t>perso</a:t>
                      </a:r>
                      <a:r>
                        <a:rPr lang="en-US" sz="1100" b="0" dirty="0">
                          <a:solidFill>
                            <a:sysClr val="windowText" lastClr="000000"/>
                          </a:solidFill>
                        </a:rPr>
                        <a:t>(o)n(en) </a:t>
                      </a:r>
                      <a:r>
                        <a:rPr lang="en-US" sz="1100" b="0" dirty="0" err="1">
                          <a:solidFill>
                            <a:sysClr val="windowText" lastClr="000000"/>
                          </a:solidFill>
                        </a:rPr>
                        <a:t>hebben</a:t>
                      </a:r>
                      <a:r>
                        <a:rPr lang="en-US" sz="1100" b="0" dirty="0">
                          <a:solidFill>
                            <a:sysClr val="windowText" lastClr="000000"/>
                          </a:solidFill>
                        </a:rPr>
                        <a:t> direct of indirect </a:t>
                      </a:r>
                      <a:r>
                        <a:rPr lang="en-US" sz="1100" b="0" dirty="0" err="1">
                          <a:solidFill>
                            <a:sysClr val="windowText" lastClr="000000"/>
                          </a:solidFill>
                        </a:rPr>
                        <a:t>invloed</a:t>
                      </a:r>
                      <a:r>
                        <a:rPr lang="en-US" sz="1100" b="0" dirty="0">
                          <a:solidFill>
                            <a:sysClr val="windowText" lastClr="000000"/>
                          </a:solidFill>
                        </a:rPr>
                        <a:t> door het project.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35256685"/>
                  </a:ext>
                </a:extLst>
              </a:tr>
              <a:tr h="1022421">
                <a:tc>
                  <a:txBody>
                    <a:bodyPr/>
                    <a:lstStyle/>
                    <a:p>
                      <a:r>
                        <a:rPr lang="en-US" sz="1100" b="1" dirty="0" err="1">
                          <a:solidFill>
                            <a:schemeClr val="bg1"/>
                          </a:solidFill>
                        </a:rPr>
                        <a:t>Communicatie</a:t>
                      </a:r>
                      <a:endParaRPr lang="en-US" sz="1100" b="1" dirty="0">
                        <a:solidFill>
                          <a:schemeClr val="bg1"/>
                        </a:solidFill>
                      </a:endParaRPr>
                    </a:p>
                    <a:p>
                      <a:r>
                        <a:rPr lang="en-US" sz="1100" b="1" dirty="0">
                          <a:solidFill>
                            <a:schemeClr val="bg1"/>
                          </a:solidFill>
                        </a:rPr>
                        <a:t>(</a:t>
                      </a:r>
                      <a:r>
                        <a:rPr lang="en-US" sz="1100" b="1" dirty="0" err="1">
                          <a:solidFill>
                            <a:schemeClr val="bg1"/>
                          </a:solidFill>
                        </a:rPr>
                        <a:t>structuur</a:t>
                      </a:r>
                      <a:r>
                        <a:rPr lang="en-US" sz="1100" b="1" dirty="0">
                          <a:solidFill>
                            <a:schemeClr val="bg1"/>
                          </a:solidFill>
                        </a:rPr>
                        <a:t>)</a:t>
                      </a:r>
                    </a:p>
                    <a:p>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Hoe communiceer je binnen het project? </a:t>
                      </a:r>
                    </a:p>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Hoe communiceer je met de belanghebbenden? </a:t>
                      </a:r>
                    </a:p>
                    <a:p>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70278427"/>
                  </a:ext>
                </a:extLst>
              </a:tr>
            </a:tbl>
          </a:graphicData>
        </a:graphic>
      </p:graphicFrame>
      <p:graphicFrame>
        <p:nvGraphicFramePr>
          <p:cNvPr id="9" name="Table 3">
            <a:extLst>
              <a:ext uri="{FF2B5EF4-FFF2-40B4-BE49-F238E27FC236}">
                <a16:creationId xmlns:a16="http://schemas.microsoft.com/office/drawing/2014/main" id="{8625B2A3-1DE0-4045-95F9-44B978AD3CC4}"/>
              </a:ext>
            </a:extLst>
          </p:cNvPr>
          <p:cNvGraphicFramePr>
            <a:graphicFrameLocks noGrp="1"/>
          </p:cNvGraphicFramePr>
          <p:nvPr>
            <p:extLst>
              <p:ext uri="{D42A27DB-BD31-4B8C-83A1-F6EECF244321}">
                <p14:modId xmlns:p14="http://schemas.microsoft.com/office/powerpoint/2010/main" val="3774366188"/>
              </p:ext>
            </p:extLst>
          </p:nvPr>
        </p:nvGraphicFramePr>
        <p:xfrm>
          <a:off x="7511840" y="1093205"/>
          <a:ext cx="4197792" cy="999420"/>
        </p:xfrm>
        <a:graphic>
          <a:graphicData uri="http://schemas.openxmlformats.org/drawingml/2006/table">
            <a:tbl>
              <a:tblPr>
                <a:tableStyleId>{5A111915-BE36-4E01-A7E5-04B1672EAD32}</a:tableStyleId>
              </a:tblPr>
              <a:tblGrid>
                <a:gridCol w="1283951">
                  <a:extLst>
                    <a:ext uri="{9D8B030D-6E8A-4147-A177-3AD203B41FA5}">
                      <a16:colId xmlns:a16="http://schemas.microsoft.com/office/drawing/2014/main" val="1694624829"/>
                    </a:ext>
                  </a:extLst>
                </a:gridCol>
                <a:gridCol w="2913841">
                  <a:extLst>
                    <a:ext uri="{9D8B030D-6E8A-4147-A177-3AD203B41FA5}">
                      <a16:colId xmlns:a16="http://schemas.microsoft.com/office/drawing/2014/main" val="3466682422"/>
                    </a:ext>
                  </a:extLst>
                </a:gridCol>
              </a:tblGrid>
              <a:tr h="286350">
                <a:tc>
                  <a:txBody>
                    <a:bodyPr/>
                    <a:lstStyle/>
                    <a:p>
                      <a:r>
                        <a:rPr lang="en-US" sz="1000" b="1" dirty="0">
                          <a:solidFill>
                            <a:schemeClr val="bg1"/>
                          </a:solidFill>
                        </a:rPr>
                        <a:t>Budget</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nl-NL" sz="1100" b="0" i="0" kern="1200" dirty="0">
                          <a:solidFill>
                            <a:sysClr val="windowText" lastClr="000000"/>
                          </a:solidFill>
                          <a:effectLst/>
                          <a:latin typeface="+mn-lt"/>
                          <a:ea typeface="+mn-ea"/>
                          <a:cs typeface="+mn-cs"/>
                        </a:rPr>
                        <a:t>Wat is het budget in euro’s. </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960460781"/>
                  </a:ext>
                </a:extLst>
              </a:tr>
              <a:tr h="286350">
                <a:tc>
                  <a:txBody>
                    <a:bodyPr/>
                    <a:lstStyle/>
                    <a:p>
                      <a:r>
                        <a:rPr lang="en-US" sz="1000" b="1" dirty="0" err="1">
                          <a:solidFill>
                            <a:schemeClr val="bg1"/>
                          </a:solidFill>
                        </a:rPr>
                        <a:t>Tijd</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err="1">
                          <a:solidFill>
                            <a:sysClr val="windowText" lastClr="000000"/>
                          </a:solidFill>
                        </a:rPr>
                        <a:t>Hoeveel</a:t>
                      </a:r>
                      <a:r>
                        <a:rPr lang="en-US" sz="1100" b="0" dirty="0">
                          <a:solidFill>
                            <a:sysClr val="windowText" lastClr="000000"/>
                          </a:solidFill>
                        </a:rPr>
                        <a:t> </a:t>
                      </a:r>
                      <a:r>
                        <a:rPr lang="en-US" sz="1100" b="0" dirty="0" err="1">
                          <a:solidFill>
                            <a:sysClr val="windowText" lastClr="000000"/>
                          </a:solidFill>
                        </a:rPr>
                        <a:t>tijd</a:t>
                      </a:r>
                      <a:r>
                        <a:rPr lang="en-US" sz="1100" b="0" dirty="0">
                          <a:solidFill>
                            <a:sysClr val="windowText" lastClr="000000"/>
                          </a:solidFill>
                        </a:rPr>
                        <a:t> mag het project max. </a:t>
                      </a:r>
                      <a:r>
                        <a:rPr lang="en-US" sz="1100" b="0" dirty="0" err="1">
                          <a:solidFill>
                            <a:sysClr val="windowText" lastClr="000000"/>
                          </a:solidFill>
                        </a:rPr>
                        <a:t>duren</a:t>
                      </a:r>
                      <a:r>
                        <a:rPr lang="en-US" sz="1100" b="0" dirty="0">
                          <a:solidFill>
                            <a:sysClr val="windowText" lastClr="000000"/>
                          </a:solidFill>
                        </a:rPr>
                        <a:t>.</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16188003"/>
                  </a:ext>
                </a:extLst>
              </a:tr>
              <a:tr h="286350">
                <a:tc>
                  <a:txBody>
                    <a:bodyPr/>
                    <a:lstStyle/>
                    <a:p>
                      <a:r>
                        <a:rPr lang="en-US" sz="1000" b="1" dirty="0" err="1">
                          <a:solidFill>
                            <a:schemeClr val="bg1"/>
                          </a:solidFill>
                        </a:rPr>
                        <a:t>Veranderprocedure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err="1">
                          <a:solidFill>
                            <a:sysClr val="windowText" lastClr="000000"/>
                          </a:solidFill>
                        </a:rPr>
                        <a:t>Welke</a:t>
                      </a:r>
                      <a:r>
                        <a:rPr lang="en-US" sz="1100" b="0" dirty="0">
                          <a:solidFill>
                            <a:sysClr val="windowText" lastClr="000000"/>
                          </a:solidFill>
                        </a:rPr>
                        <a:t> </a:t>
                      </a:r>
                      <a:r>
                        <a:rPr lang="en-US" sz="1100" b="0" dirty="0">
                          <a:solidFill>
                            <a:schemeClr val="tx2"/>
                          </a:solidFill>
                          <a:hlinkClick r:id="rId6">
                            <a:extLst>
                              <a:ext uri="{A12FA001-AC4F-418D-AE19-62706E023703}">
                                <ahyp:hlinkClr xmlns:ahyp="http://schemas.microsoft.com/office/drawing/2018/hyperlinkcolor" val="tx"/>
                              </a:ext>
                            </a:extLst>
                          </a:hlinkClick>
                        </a:rPr>
                        <a:t>procedure</a:t>
                      </a:r>
                      <a:r>
                        <a:rPr lang="en-US" sz="1100" b="0" dirty="0">
                          <a:solidFill>
                            <a:schemeClr val="tx2"/>
                          </a:solidFill>
                        </a:rPr>
                        <a:t> </a:t>
                      </a:r>
                      <a:r>
                        <a:rPr lang="en-US" sz="1100" b="0" dirty="0" err="1">
                          <a:solidFill>
                            <a:sysClr val="windowText" lastClr="000000"/>
                          </a:solidFill>
                        </a:rPr>
                        <a:t>volg</a:t>
                      </a:r>
                      <a:r>
                        <a:rPr lang="en-US" sz="1100" b="0" dirty="0">
                          <a:solidFill>
                            <a:sysClr val="windowText" lastClr="000000"/>
                          </a:solidFill>
                        </a:rPr>
                        <a:t> je </a:t>
                      </a:r>
                      <a:r>
                        <a:rPr lang="en-US" sz="1100" b="0" dirty="0" err="1">
                          <a:solidFill>
                            <a:sysClr val="windowText" lastClr="000000"/>
                          </a:solidFill>
                        </a:rPr>
                        <a:t>als</a:t>
                      </a:r>
                      <a:r>
                        <a:rPr lang="en-US" sz="1100" b="0" dirty="0">
                          <a:solidFill>
                            <a:sysClr val="windowText" lastClr="000000"/>
                          </a:solidFill>
                        </a:rPr>
                        <a:t> het project </a:t>
                      </a:r>
                      <a:r>
                        <a:rPr lang="en-US" sz="1100" b="0" dirty="0" err="1">
                          <a:solidFill>
                            <a:sysClr val="windowText" lastClr="000000"/>
                          </a:solidFill>
                        </a:rPr>
                        <a:t>wijzigt</a:t>
                      </a:r>
                      <a:r>
                        <a:rPr lang="en-US" sz="1100" b="0" dirty="0">
                          <a:solidFill>
                            <a:sysClr val="windowText" lastClr="000000"/>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52826733"/>
                  </a:ext>
                </a:extLst>
              </a:tr>
            </a:tbl>
          </a:graphicData>
        </a:graphic>
      </p:graphicFrame>
      <p:cxnSp>
        <p:nvCxnSpPr>
          <p:cNvPr id="10" name="Rechte verbindingslijn 9">
            <a:extLst>
              <a:ext uri="{FF2B5EF4-FFF2-40B4-BE49-F238E27FC236}">
                <a16:creationId xmlns:a16="http://schemas.microsoft.com/office/drawing/2014/main" id="{C6F2FDBE-8164-2CDD-177F-DB378B891DFB}"/>
              </a:ext>
            </a:extLst>
          </p:cNvPr>
          <p:cNvCxnSpPr>
            <a:cxnSpLocks/>
          </p:cNvCxnSpPr>
          <p:nvPr/>
        </p:nvCxnSpPr>
        <p:spPr>
          <a:xfrm>
            <a:off x="388032" y="939029"/>
            <a:ext cx="11408633" cy="0"/>
          </a:xfrm>
          <a:prstGeom prst="line">
            <a:avLst/>
          </a:prstGeom>
        </p:spPr>
        <p:style>
          <a:lnRef idx="3">
            <a:schemeClr val="accent1"/>
          </a:lnRef>
          <a:fillRef idx="0">
            <a:schemeClr val="accent1"/>
          </a:fillRef>
          <a:effectRef idx="2">
            <a:schemeClr val="accent1"/>
          </a:effectRef>
          <a:fontRef idx="minor">
            <a:schemeClr val="tx1"/>
          </a:fontRef>
        </p:style>
      </p:cxnSp>
      <p:graphicFrame>
        <p:nvGraphicFramePr>
          <p:cNvPr id="12" name="Table 3">
            <a:extLst>
              <a:ext uri="{FF2B5EF4-FFF2-40B4-BE49-F238E27FC236}">
                <a16:creationId xmlns:a16="http://schemas.microsoft.com/office/drawing/2014/main" id="{E6B03989-F54F-5A3E-33E9-6415BF00EA2E}"/>
              </a:ext>
            </a:extLst>
          </p:cNvPr>
          <p:cNvGraphicFramePr>
            <a:graphicFrameLocks noGrp="1"/>
          </p:cNvGraphicFramePr>
          <p:nvPr/>
        </p:nvGraphicFramePr>
        <p:xfrm>
          <a:off x="5041900" y="393762"/>
          <a:ext cx="6649625" cy="487680"/>
        </p:xfrm>
        <a:graphic>
          <a:graphicData uri="http://schemas.openxmlformats.org/drawingml/2006/table">
            <a:tbl>
              <a:tblPr>
                <a:tableStyleId>{5A111915-BE36-4E01-A7E5-04B1672EAD32}</a:tableStyleId>
              </a:tblPr>
              <a:tblGrid>
                <a:gridCol w="1320417">
                  <a:extLst>
                    <a:ext uri="{9D8B030D-6E8A-4147-A177-3AD203B41FA5}">
                      <a16:colId xmlns:a16="http://schemas.microsoft.com/office/drawing/2014/main" val="1358075378"/>
                    </a:ext>
                  </a:extLst>
                </a:gridCol>
                <a:gridCol w="1320417">
                  <a:extLst>
                    <a:ext uri="{9D8B030D-6E8A-4147-A177-3AD203B41FA5}">
                      <a16:colId xmlns:a16="http://schemas.microsoft.com/office/drawing/2014/main" val="451798111"/>
                    </a:ext>
                  </a:extLst>
                </a:gridCol>
                <a:gridCol w="1309380">
                  <a:extLst>
                    <a:ext uri="{9D8B030D-6E8A-4147-A177-3AD203B41FA5}">
                      <a16:colId xmlns:a16="http://schemas.microsoft.com/office/drawing/2014/main" val="1229169073"/>
                    </a:ext>
                  </a:extLst>
                </a:gridCol>
                <a:gridCol w="1336079">
                  <a:extLst>
                    <a:ext uri="{9D8B030D-6E8A-4147-A177-3AD203B41FA5}">
                      <a16:colId xmlns:a16="http://schemas.microsoft.com/office/drawing/2014/main" val="1759866571"/>
                    </a:ext>
                  </a:extLst>
                </a:gridCol>
                <a:gridCol w="1363332">
                  <a:extLst>
                    <a:ext uri="{9D8B030D-6E8A-4147-A177-3AD203B41FA5}">
                      <a16:colId xmlns:a16="http://schemas.microsoft.com/office/drawing/2014/main" val="2285889200"/>
                    </a:ext>
                  </a:extLst>
                </a:gridCol>
              </a:tblGrid>
              <a:tr h="209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err="1">
                          <a:solidFill>
                            <a:schemeClr val="bg1"/>
                          </a:solidFill>
                        </a:rPr>
                        <a:t>Analyse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Realisatie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Acceptatie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a:solidFill>
                            <a:schemeClr val="bg1"/>
                          </a:solidFill>
                        </a:rPr>
                        <a:t>Go live </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Nazorg</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960460781"/>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dd-mm-</a:t>
                      </a:r>
                      <a:r>
                        <a:rPr lang="en-US" sz="1000" b="0" kern="1200" dirty="0" err="1">
                          <a:solidFill>
                            <a:sysClr val="windowText" lastClr="000000"/>
                          </a:solidFill>
                          <a:latin typeface="+mn-lt"/>
                          <a:ea typeface="+mn-ea"/>
                          <a:cs typeface="+mn-cs"/>
                        </a:rPr>
                        <a:t>jjjj</a:t>
                      </a:r>
                      <a:endParaRPr lang="en-US" sz="10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dd-mm-</a:t>
                      </a:r>
                      <a:r>
                        <a:rPr lang="en-US" sz="1000" b="0" kern="1200" dirty="0" err="1">
                          <a:solidFill>
                            <a:sysClr val="windowText" lastClr="000000"/>
                          </a:solidFill>
                          <a:latin typeface="+mn-lt"/>
                          <a:ea typeface="+mn-ea"/>
                          <a:cs typeface="+mn-cs"/>
                        </a:rPr>
                        <a:t>jjjj</a:t>
                      </a:r>
                      <a:endParaRPr lang="en-US" sz="10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dd-mm-</a:t>
                      </a:r>
                      <a:r>
                        <a:rPr lang="en-US" sz="1000" b="0" kern="1200" dirty="0" err="1">
                          <a:solidFill>
                            <a:sysClr val="windowText" lastClr="000000"/>
                          </a:solidFill>
                          <a:latin typeface="+mn-lt"/>
                          <a:ea typeface="+mn-ea"/>
                          <a:cs typeface="+mn-cs"/>
                        </a:rPr>
                        <a:t>jjjj</a:t>
                      </a:r>
                      <a:endParaRPr lang="en-US" sz="10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dd-mm-</a:t>
                      </a:r>
                      <a:r>
                        <a:rPr lang="en-US" sz="1000" b="0" kern="1200" dirty="0" err="1">
                          <a:solidFill>
                            <a:sysClr val="windowText" lastClr="000000"/>
                          </a:solidFill>
                          <a:latin typeface="+mn-lt"/>
                          <a:ea typeface="+mn-ea"/>
                          <a:cs typeface="+mn-cs"/>
                        </a:rPr>
                        <a:t>jjjj</a:t>
                      </a:r>
                      <a:endParaRPr lang="en-US" sz="10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dd-mm-</a:t>
                      </a:r>
                      <a:r>
                        <a:rPr lang="en-US" sz="1000" b="0" kern="1200" dirty="0" err="1">
                          <a:solidFill>
                            <a:sysClr val="windowText" lastClr="000000"/>
                          </a:solidFill>
                          <a:latin typeface="+mn-lt"/>
                          <a:ea typeface="+mn-ea"/>
                          <a:cs typeface="+mn-cs"/>
                        </a:rPr>
                        <a:t>jjjj</a:t>
                      </a:r>
                      <a:endParaRPr lang="en-US" sz="10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5256685"/>
                  </a:ext>
                </a:extLst>
              </a:tr>
            </a:tbl>
          </a:graphicData>
        </a:graphic>
      </p:graphicFrame>
      <p:pic>
        <p:nvPicPr>
          <p:cNvPr id="13" name="Picture 2" descr="Power BI koppelen met AFAS? | Leer Power BI">
            <a:extLst>
              <a:ext uri="{FF2B5EF4-FFF2-40B4-BE49-F238E27FC236}">
                <a16:creationId xmlns:a16="http://schemas.microsoft.com/office/drawing/2014/main" id="{561FEF07-8C8F-FFEF-39AF-4AB30E4D4F1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72388" y="70164"/>
            <a:ext cx="1039614" cy="2837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Table 3">
            <a:extLst>
              <a:ext uri="{FF2B5EF4-FFF2-40B4-BE49-F238E27FC236}">
                <a16:creationId xmlns:a16="http://schemas.microsoft.com/office/drawing/2014/main" id="{5D7D7684-0605-04CA-09F0-3C937A82A5BA}"/>
              </a:ext>
            </a:extLst>
          </p:cNvPr>
          <p:cNvGraphicFramePr>
            <a:graphicFrameLocks noGrp="1"/>
          </p:cNvGraphicFramePr>
          <p:nvPr>
            <p:extLst>
              <p:ext uri="{D42A27DB-BD31-4B8C-83A1-F6EECF244321}">
                <p14:modId xmlns:p14="http://schemas.microsoft.com/office/powerpoint/2010/main" val="263238171"/>
              </p:ext>
            </p:extLst>
          </p:nvPr>
        </p:nvGraphicFramePr>
        <p:xfrm>
          <a:off x="7511838" y="2336976"/>
          <a:ext cx="4179687" cy="1203960"/>
        </p:xfrm>
        <a:graphic>
          <a:graphicData uri="http://schemas.openxmlformats.org/drawingml/2006/table">
            <a:tbl>
              <a:tblPr>
                <a:tableStyleId>{5A111915-BE36-4E01-A7E5-04B1672EAD32}</a:tableStyleId>
              </a:tblPr>
              <a:tblGrid>
                <a:gridCol w="1279077">
                  <a:extLst>
                    <a:ext uri="{9D8B030D-6E8A-4147-A177-3AD203B41FA5}">
                      <a16:colId xmlns:a16="http://schemas.microsoft.com/office/drawing/2014/main" val="1358075378"/>
                    </a:ext>
                  </a:extLst>
                </a:gridCol>
                <a:gridCol w="1515167">
                  <a:extLst>
                    <a:ext uri="{9D8B030D-6E8A-4147-A177-3AD203B41FA5}">
                      <a16:colId xmlns:a16="http://schemas.microsoft.com/office/drawing/2014/main" val="451798111"/>
                    </a:ext>
                  </a:extLst>
                </a:gridCol>
                <a:gridCol w="1385443">
                  <a:extLst>
                    <a:ext uri="{9D8B030D-6E8A-4147-A177-3AD203B41FA5}">
                      <a16:colId xmlns:a16="http://schemas.microsoft.com/office/drawing/2014/main" val="1229169073"/>
                    </a:ext>
                  </a:extLst>
                </a:gridCol>
              </a:tblGrid>
              <a:tr h="209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err="1">
                          <a:solidFill>
                            <a:schemeClr val="bg1"/>
                          </a:solidFill>
                        </a:rPr>
                        <a:t>Projectlid</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100" b="1" dirty="0">
                          <a:solidFill>
                            <a:schemeClr val="bg1"/>
                          </a:solidFill>
                        </a:rPr>
                        <a:t>Rol</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100" b="1" dirty="0">
                          <a:solidFill>
                            <a:schemeClr val="bg1"/>
                          </a:solidFill>
                        </a:rPr>
                        <a:t>Inzet (</a:t>
                      </a:r>
                      <a:r>
                        <a:rPr lang="en-US" sz="1100" b="1" dirty="0" err="1">
                          <a:solidFill>
                            <a:schemeClr val="bg1"/>
                          </a:solidFill>
                        </a:rPr>
                        <a:t>tijdseenheid</a:t>
                      </a:r>
                      <a:r>
                        <a:rPr lang="en-US" sz="1100" b="1" dirty="0">
                          <a:solidFill>
                            <a:schemeClr val="bg1"/>
                          </a:solidFill>
                        </a:rPr>
                        <a:t>). /pw</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960460781"/>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5256685"/>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48366236"/>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kern="1200" dirty="0">
                        <a:solidFill>
                          <a:sysClr val="windowText" lastClr="000000"/>
                        </a:solidFill>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51196137"/>
                  </a:ext>
                </a:extLst>
              </a:tr>
            </a:tbl>
          </a:graphicData>
        </a:graphic>
      </p:graphicFrame>
      <p:sp>
        <p:nvSpPr>
          <p:cNvPr id="15" name="Tekstvak 14">
            <a:extLst>
              <a:ext uri="{FF2B5EF4-FFF2-40B4-BE49-F238E27FC236}">
                <a16:creationId xmlns:a16="http://schemas.microsoft.com/office/drawing/2014/main" id="{97360F6C-573F-F990-7803-0D49B4570023}"/>
              </a:ext>
            </a:extLst>
          </p:cNvPr>
          <p:cNvSpPr txBox="1"/>
          <p:nvPr/>
        </p:nvSpPr>
        <p:spPr>
          <a:xfrm>
            <a:off x="3720974" y="5764795"/>
            <a:ext cx="1575303" cy="484249"/>
          </a:xfrm>
          <a:prstGeom prst="rect">
            <a:avLst/>
          </a:prstGeom>
          <a:noFill/>
        </p:spPr>
        <p:txBody>
          <a:bodyPr wrap="square" rtlCol="0">
            <a:spAutoFit/>
          </a:bodyPr>
          <a:lstStyle/>
          <a:p>
            <a:endParaRPr lang="nl-NL" dirty="0"/>
          </a:p>
        </p:txBody>
      </p:sp>
    </p:spTree>
    <p:extLst>
      <p:ext uri="{BB962C8B-B14F-4D97-AF65-F5344CB8AC3E}">
        <p14:creationId xmlns:p14="http://schemas.microsoft.com/office/powerpoint/2010/main" val="38778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21D60D73-680C-325F-D13E-65947EBB4431}"/>
              </a:ext>
            </a:extLst>
          </p:cNvPr>
          <p:cNvSpPr/>
          <p:nvPr/>
        </p:nvSpPr>
        <p:spPr>
          <a:xfrm>
            <a:off x="66392" y="70164"/>
            <a:ext cx="12059215" cy="6717671"/>
          </a:xfrm>
          <a:prstGeom prst="rect">
            <a:avLst/>
          </a:prstGeom>
          <a:solidFill>
            <a:schemeClr val="bg1"/>
          </a:solidFill>
          <a:ln w="9525" cap="flat">
            <a:noFill/>
            <a:prstDash val="solid"/>
            <a:miter/>
          </a:ln>
        </p:spPr>
        <p:txBody>
          <a:bodyPr rtlCol="0" anchor="ctr"/>
          <a:lstStyle/>
          <a:p>
            <a:pPr algn="l"/>
            <a:endParaRPr lang="nl-NL"/>
          </a:p>
        </p:txBody>
      </p:sp>
      <p:sp>
        <p:nvSpPr>
          <p:cNvPr id="5" name="Title 1">
            <a:extLst>
              <a:ext uri="{FF2B5EF4-FFF2-40B4-BE49-F238E27FC236}">
                <a16:creationId xmlns:a16="http://schemas.microsoft.com/office/drawing/2014/main" id="{7D9E93E7-37A8-1FB8-3D70-370B6B4A90DA}"/>
              </a:ext>
            </a:extLst>
          </p:cNvPr>
          <p:cNvSpPr txBox="1">
            <a:spLocks/>
          </p:cNvSpPr>
          <p:nvPr/>
        </p:nvSpPr>
        <p:spPr>
          <a:xfrm>
            <a:off x="682811" y="273606"/>
            <a:ext cx="10002743" cy="704424"/>
          </a:xfrm>
          <a:prstGeom prst="rect">
            <a:avLst/>
          </a:prstGeom>
        </p:spPr>
        <p:txBody>
          <a:bodyPr/>
          <a:lstStyle>
            <a:lvl1pPr algn="l" defTabSz="914400" rtl="0" eaLnBrk="1" latinLnBrk="0" hangingPunct="1">
              <a:lnSpc>
                <a:spcPct val="90000"/>
              </a:lnSpc>
              <a:spcBef>
                <a:spcPct val="0"/>
              </a:spcBef>
              <a:buNone/>
              <a:defRPr sz="3600" kern="1200" cap="none" baseline="0">
                <a:solidFill>
                  <a:srgbClr val="005FAA"/>
                </a:solidFill>
                <a:latin typeface="+mj-lt"/>
                <a:ea typeface="+mj-ea"/>
                <a:cs typeface="+mj-cs"/>
              </a:defRPr>
            </a:lvl1pPr>
          </a:lstStyle>
          <a:p>
            <a:r>
              <a:rPr lang="en-US" dirty="0"/>
              <a:t>Onboarding 2.0</a:t>
            </a:r>
          </a:p>
        </p:txBody>
      </p:sp>
      <p:graphicFrame>
        <p:nvGraphicFramePr>
          <p:cNvPr id="6" name="Table 3">
            <a:extLst>
              <a:ext uri="{FF2B5EF4-FFF2-40B4-BE49-F238E27FC236}">
                <a16:creationId xmlns:a16="http://schemas.microsoft.com/office/drawing/2014/main" id="{E5F943C3-279B-9BAE-F8E1-2BA2C924276A}"/>
              </a:ext>
            </a:extLst>
          </p:cNvPr>
          <p:cNvGraphicFramePr>
            <a:graphicFrameLocks noGrp="1"/>
          </p:cNvGraphicFramePr>
          <p:nvPr>
            <p:extLst>
              <p:ext uri="{D42A27DB-BD31-4B8C-83A1-F6EECF244321}">
                <p14:modId xmlns:p14="http://schemas.microsoft.com/office/powerpoint/2010/main" val="3623955908"/>
              </p:ext>
            </p:extLst>
          </p:nvPr>
        </p:nvGraphicFramePr>
        <p:xfrm>
          <a:off x="388032" y="1081784"/>
          <a:ext cx="6934169" cy="5154198"/>
        </p:xfrm>
        <a:graphic>
          <a:graphicData uri="http://schemas.openxmlformats.org/drawingml/2006/table">
            <a:tbl>
              <a:tblPr>
                <a:tableStyleId>{5A111915-BE36-4E01-A7E5-04B1672EAD32}</a:tableStyleId>
              </a:tblPr>
              <a:tblGrid>
                <a:gridCol w="895607">
                  <a:extLst>
                    <a:ext uri="{9D8B030D-6E8A-4147-A177-3AD203B41FA5}">
                      <a16:colId xmlns:a16="http://schemas.microsoft.com/office/drawing/2014/main" val="1694624829"/>
                    </a:ext>
                  </a:extLst>
                </a:gridCol>
                <a:gridCol w="666617">
                  <a:extLst>
                    <a:ext uri="{9D8B030D-6E8A-4147-A177-3AD203B41FA5}">
                      <a16:colId xmlns:a16="http://schemas.microsoft.com/office/drawing/2014/main" val="4141264612"/>
                    </a:ext>
                  </a:extLst>
                </a:gridCol>
                <a:gridCol w="5371945">
                  <a:extLst>
                    <a:ext uri="{9D8B030D-6E8A-4147-A177-3AD203B41FA5}">
                      <a16:colId xmlns:a16="http://schemas.microsoft.com/office/drawing/2014/main" val="3466682422"/>
                    </a:ext>
                  </a:extLst>
                </a:gridCol>
              </a:tblGrid>
              <a:tr h="590087">
                <a:tc gridSpan="2">
                  <a:txBody>
                    <a:bodyPr/>
                    <a:lstStyle/>
                    <a:p>
                      <a:r>
                        <a:rPr lang="en-US" sz="1100" b="1" dirty="0" err="1">
                          <a:solidFill>
                            <a:schemeClr val="bg1"/>
                          </a:solidFill>
                        </a:rPr>
                        <a:t>Bestaansrecht</a:t>
                      </a:r>
                      <a:r>
                        <a:rPr lang="en-US" sz="1100" b="1" dirty="0">
                          <a:solidFill>
                            <a:schemeClr val="bg1"/>
                          </a:solidFill>
                        </a:rPr>
                        <a:t> project (business case)</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c>
                  <a:txBody>
                    <a:bodyPr/>
                    <a:lstStyle/>
                    <a:p>
                      <a:r>
                        <a:rPr lang="nl-NL" sz="1100" b="0" dirty="0">
                          <a:solidFill>
                            <a:sysClr val="windowText" lastClr="000000"/>
                          </a:solidFill>
                        </a:rPr>
                        <a:t>Het huidige </a:t>
                      </a:r>
                      <a:r>
                        <a:rPr lang="nl-NL" sz="1100" b="0" dirty="0" err="1">
                          <a:solidFill>
                            <a:sysClr val="windowText" lastClr="000000"/>
                          </a:solidFill>
                        </a:rPr>
                        <a:t>indienstproces</a:t>
                      </a:r>
                      <a:r>
                        <a:rPr lang="nl-NL" sz="1100" b="0" dirty="0">
                          <a:solidFill>
                            <a:sysClr val="windowText" lastClr="000000"/>
                          </a:solidFill>
                        </a:rPr>
                        <a:t> is tijdrovend en inefficiënt, wat leidt tot vertragingen en een lagere gebruiksvriendelijkheid voor medewerkers en HR-afdeling</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354646229"/>
                  </a:ext>
                </a:extLst>
              </a:tr>
              <a:tr h="590087">
                <a:tc gridSpan="2">
                  <a:txBody>
                    <a:bodyPr/>
                    <a:lstStyle/>
                    <a:p>
                      <a:r>
                        <a:rPr lang="en-US" sz="1100" b="1" dirty="0" err="1">
                          <a:solidFill>
                            <a:schemeClr val="bg1"/>
                          </a:solidFill>
                        </a:rPr>
                        <a:t>Doelstelling</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nl-NL" sz="1100" b="0" dirty="0">
                          <a:solidFill>
                            <a:sysClr val="windowText" lastClr="000000"/>
                          </a:solidFill>
                        </a:rPr>
                        <a:t>Binnen 6 maanden na de implementatie van de nieuwe software, het </a:t>
                      </a:r>
                      <a:r>
                        <a:rPr lang="nl-NL" sz="1100" b="0" dirty="0" err="1">
                          <a:solidFill>
                            <a:sysClr val="windowText" lastClr="000000"/>
                          </a:solidFill>
                        </a:rPr>
                        <a:t>indienstproces</a:t>
                      </a:r>
                      <a:r>
                        <a:rPr lang="nl-NL" sz="1100" b="0" dirty="0">
                          <a:solidFill>
                            <a:sysClr val="windowText" lastClr="000000"/>
                          </a:solidFill>
                        </a:rPr>
                        <a:t> met 2 dagen versnellen ten opzichte van de huidige werkwijze en de gebruiksvriendelijkheid verhogen naar een score van minimaal 8 op een schaal van 10, gemeten aan de hand van een tevredenheidsonderzoek onder medewerkers en HR-afdeling.</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35256685"/>
                  </a:ext>
                </a:extLst>
              </a:tr>
              <a:tr h="590087">
                <a:tc gridSpan="2">
                  <a:txBody>
                    <a:bodyPr/>
                    <a:lstStyle/>
                    <a:p>
                      <a:r>
                        <a:rPr lang="en-US" sz="1100" b="1" dirty="0" err="1">
                          <a:solidFill>
                            <a:schemeClr val="bg1"/>
                          </a:solidFill>
                        </a:rPr>
                        <a:t>Projectresultaten</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en-US"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Analyserapport van het huidige </a:t>
                      </a:r>
                      <a:r>
                        <a:rPr lang="nl-NL" sz="1100" b="0" dirty="0" err="1">
                          <a:solidFill>
                            <a:sysClr val="windowText" lastClr="000000"/>
                          </a:solidFill>
                        </a:rPr>
                        <a:t>indienstproces</a:t>
                      </a:r>
                      <a:endParaRPr lang="nl-NL" sz="1100" b="0" dirty="0">
                        <a:solidFill>
                          <a:sysClr val="windowText" lastClr="0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Verbeterplan voor het </a:t>
                      </a:r>
                      <a:r>
                        <a:rPr lang="nl-NL" sz="1100" b="0" dirty="0" err="1">
                          <a:solidFill>
                            <a:sysClr val="windowText" lastClr="000000"/>
                          </a:solidFill>
                        </a:rPr>
                        <a:t>indienstproces</a:t>
                      </a:r>
                      <a:endParaRPr lang="nl-NL" sz="1100" b="0" dirty="0">
                        <a:solidFill>
                          <a:sysClr val="windowText" lastClr="0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Geïmplementeerd en getest nieuw </a:t>
                      </a:r>
                      <a:r>
                        <a:rPr lang="nl-NL" sz="1100" b="0" dirty="0" err="1">
                          <a:solidFill>
                            <a:sysClr val="windowText" lastClr="000000"/>
                          </a:solidFill>
                        </a:rPr>
                        <a:t>indienstproces</a:t>
                      </a:r>
                      <a:endParaRPr lang="nl-NL" sz="1100" b="0" dirty="0">
                        <a:solidFill>
                          <a:sysClr val="windowText" lastClr="0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Trainingsmateriaal en ondersteuningsdocumentatie</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148231385"/>
                  </a:ext>
                </a:extLst>
              </a:tr>
              <a:tr h="1089391">
                <a:tc rowSpan="2">
                  <a:txBody>
                    <a:bodyPr/>
                    <a:lstStyle/>
                    <a:p>
                      <a:r>
                        <a:rPr lang="en-US" sz="1100" b="1" dirty="0" err="1">
                          <a:solidFill>
                            <a:schemeClr val="bg1"/>
                          </a:solidFill>
                        </a:rPr>
                        <a:t>Afbakening</a:t>
                      </a:r>
                      <a:r>
                        <a:rPr lang="en-US" sz="1100" b="1" dirty="0">
                          <a:solidFill>
                            <a:schemeClr val="bg1"/>
                          </a:solidFill>
                        </a:rPr>
                        <a:t> project (Scope)</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200" b="0" dirty="0">
                          <a:solidFill>
                            <a:schemeClr val="accent5"/>
                          </a:solidFill>
                        </a:rPr>
                        <a:t>In</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lang="nl-NL" sz="1100" b="0" dirty="0">
                          <a:solidFill>
                            <a:sysClr val="windowText" lastClr="000000"/>
                          </a:solidFill>
                        </a:rPr>
                        <a:t>Analyse van het huidige </a:t>
                      </a:r>
                      <a:r>
                        <a:rPr lang="nl-NL" sz="1100" b="0" dirty="0" err="1">
                          <a:solidFill>
                            <a:sysClr val="windowText" lastClr="000000"/>
                          </a:solidFill>
                        </a:rPr>
                        <a:t>indienstproces</a:t>
                      </a:r>
                      <a:r>
                        <a:rPr lang="nl-NL" sz="1100" b="0" dirty="0">
                          <a:solidFill>
                            <a:sysClr val="windowText" lastClr="000000"/>
                          </a:solidFill>
                        </a:rPr>
                        <a:t> (sollicitant tot en met ondertekenen contract) en identificeren van knelpunten</a:t>
                      </a:r>
                    </a:p>
                    <a:p>
                      <a:pPr marL="171450" indent="-171450">
                        <a:buFont typeface="Arial" panose="020B0604020202020204" pitchFamily="34" charset="0"/>
                        <a:buChar char="•"/>
                      </a:pPr>
                      <a:r>
                        <a:rPr lang="nl-NL" sz="1100" b="0" dirty="0">
                          <a:solidFill>
                            <a:sysClr val="windowText" lastClr="000000"/>
                          </a:solidFill>
                        </a:rPr>
                        <a:t>Ontwerpen en implementeren van een verbeterd </a:t>
                      </a:r>
                      <a:r>
                        <a:rPr lang="nl-NL" sz="1100" b="0" dirty="0" err="1">
                          <a:solidFill>
                            <a:sysClr val="windowText" lastClr="000000"/>
                          </a:solidFill>
                        </a:rPr>
                        <a:t>indienstproces</a:t>
                      </a:r>
                      <a:r>
                        <a:rPr lang="nl-NL" sz="1100" b="0" dirty="0">
                          <a:solidFill>
                            <a:sysClr val="windowText" lastClr="000000"/>
                          </a:solidFill>
                        </a:rPr>
                        <a:t> in AFAS</a:t>
                      </a:r>
                    </a:p>
                    <a:p>
                      <a:pPr marL="171450" indent="-171450">
                        <a:buFont typeface="Arial" panose="020B0604020202020204" pitchFamily="34" charset="0"/>
                        <a:buChar char="•"/>
                      </a:pPr>
                      <a:r>
                        <a:rPr lang="nl-NL" sz="1100" b="0" dirty="0">
                          <a:solidFill>
                            <a:sysClr val="windowText" lastClr="000000"/>
                          </a:solidFill>
                        </a:rPr>
                        <a:t>Testen en valideren van het nieuwe proces</a:t>
                      </a:r>
                    </a:p>
                    <a:p>
                      <a:pPr marL="171450" indent="-171450">
                        <a:buFont typeface="Arial" panose="020B0604020202020204" pitchFamily="34" charset="0"/>
                        <a:buChar char="•"/>
                      </a:pPr>
                      <a:r>
                        <a:rPr lang="nl-NL" sz="1100" b="0" dirty="0">
                          <a:solidFill>
                            <a:sysClr val="windowText" lastClr="000000"/>
                          </a:solidFill>
                        </a:rPr>
                        <a:t>Training en ondersteuning voor HR-medewerkers en andere betrokkenen</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88985521"/>
                  </a:ext>
                </a:extLst>
              </a:tr>
              <a:tr h="423652">
                <a:tc vMerge="1">
                  <a:txBody>
                    <a:bodyPr/>
                    <a:lstStyle/>
                    <a:p>
                      <a:endParaRPr lang="en-US" dirty="0"/>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1200" b="0" dirty="0" err="1">
                          <a:solidFill>
                            <a:schemeClr val="accent5"/>
                          </a:solidFill>
                        </a:rPr>
                        <a:t>Uit</a:t>
                      </a:r>
                      <a:endParaRPr lang="en-US" sz="1200" b="0" dirty="0">
                        <a:solidFill>
                          <a:schemeClr val="accent5"/>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lang="nl-NL" sz="1100" b="0" dirty="0">
                          <a:solidFill>
                            <a:sysClr val="windowText" lastClr="000000"/>
                          </a:solidFill>
                        </a:rPr>
                        <a:t>Wijzigingen in andere HR-processen of modules binnen de nieuwe software</a:t>
                      </a:r>
                    </a:p>
                    <a:p>
                      <a:pPr marL="171450" indent="-171450">
                        <a:buFont typeface="Arial" panose="020B0604020202020204" pitchFamily="34" charset="0"/>
                        <a:buChar char="•"/>
                      </a:pPr>
                      <a:r>
                        <a:rPr lang="nl-NL" sz="1100" b="0" dirty="0">
                          <a:solidFill>
                            <a:sysClr val="windowText" lastClr="000000"/>
                          </a:solidFill>
                        </a:rPr>
                        <a:t>Implementatie van aanvullende software of systemen</a:t>
                      </a:r>
                      <a:r>
                        <a:rPr lang="en-US" sz="1100" b="0" dirty="0">
                          <a:solidFill>
                            <a:sysClr val="windowText" lastClr="000000"/>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68145048"/>
                  </a:ext>
                </a:extLst>
              </a:tr>
              <a:tr h="121502">
                <a:tc gridSpan="2">
                  <a:txBody>
                    <a:bodyPr/>
                    <a:lstStyle/>
                    <a:p>
                      <a:r>
                        <a:rPr lang="en-US" sz="1100" b="1" dirty="0" err="1">
                          <a:solidFill>
                            <a:schemeClr val="bg1"/>
                          </a:solidFill>
                        </a:rPr>
                        <a:t>Inrichtingsprincipes</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nl-NL"/>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Procesontwerp gebaseerd op vertrouwen, steekproefcontroles achteraf</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Streef naar zo min mogelijk lagen van goedkeuring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dirty="0" err="1">
                          <a:solidFill>
                            <a:sysClr val="windowText" lastClr="000000"/>
                          </a:solidFill>
                        </a:rPr>
                        <a:t>Digitaal</a:t>
                      </a:r>
                      <a:r>
                        <a:rPr lang="en-US" sz="1100" b="0" dirty="0">
                          <a:solidFill>
                            <a:sysClr val="windowText" lastClr="000000"/>
                          </a:solidFill>
                        </a:rPr>
                        <a:t> wat digital </a:t>
                      </a:r>
                      <a:r>
                        <a:rPr lang="en-US" sz="1100" b="0" dirty="0" err="1">
                          <a:solidFill>
                            <a:sysClr val="windowText" lastClr="000000"/>
                          </a:solidFill>
                        </a:rPr>
                        <a:t>kan</a:t>
                      </a:r>
                      <a:endParaRPr lang="en-US" sz="1100" b="0" dirty="0">
                        <a:solidFill>
                          <a:sysClr val="windowText" lastClr="00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Registratie aan de bron; daar waar het proces start</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632337351"/>
                  </a:ext>
                </a:extLst>
              </a:tr>
              <a:tr h="405824">
                <a:tc gridSpan="2">
                  <a:txBody>
                    <a:bodyPr/>
                    <a:lstStyle/>
                    <a:p>
                      <a:r>
                        <a:rPr lang="en-US" sz="1100" b="1" dirty="0">
                          <a:solidFill>
                            <a:schemeClr val="bg1"/>
                          </a:solidFill>
                        </a:rPr>
                        <a:t>Risico’s &amp; </a:t>
                      </a:r>
                      <a:r>
                        <a:rPr lang="en-US" sz="1100" b="1" dirty="0" err="1">
                          <a:solidFill>
                            <a:schemeClr val="bg1"/>
                          </a:solidFill>
                        </a:rPr>
                        <a:t>beheersmaatregelen</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hMerge="1">
                  <a:txBody>
                    <a:bodyPr/>
                    <a:lstStyle/>
                    <a:p>
                      <a:endParaRPr lang="nl-NL"/>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Vertraging in de implementatie: strakke planning en regelmatige voortgangscontrole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100" b="0" dirty="0">
                          <a:solidFill>
                            <a:sysClr val="windowText" lastClr="000000"/>
                          </a:solidFill>
                        </a:rPr>
                        <a:t>Weerstand van medewerkers: effectieve communicatie en tijdige training</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642083736"/>
                  </a:ext>
                </a:extLst>
              </a:tr>
            </a:tbl>
          </a:graphicData>
        </a:graphic>
      </p:graphicFrame>
      <p:graphicFrame>
        <p:nvGraphicFramePr>
          <p:cNvPr id="7" name="Table 3">
            <a:extLst>
              <a:ext uri="{FF2B5EF4-FFF2-40B4-BE49-F238E27FC236}">
                <a16:creationId xmlns:a16="http://schemas.microsoft.com/office/drawing/2014/main" id="{DC8CC94B-3CF0-D832-77B7-65ACD2E3F62D}"/>
              </a:ext>
            </a:extLst>
          </p:cNvPr>
          <p:cNvGraphicFramePr>
            <a:graphicFrameLocks noGrp="1"/>
          </p:cNvGraphicFramePr>
          <p:nvPr/>
        </p:nvGraphicFramePr>
        <p:xfrm>
          <a:off x="7511839" y="3366689"/>
          <a:ext cx="4179686" cy="2377866"/>
        </p:xfrm>
        <a:graphic>
          <a:graphicData uri="http://schemas.openxmlformats.org/drawingml/2006/table">
            <a:tbl>
              <a:tblPr>
                <a:tableStyleId>{5A111915-BE36-4E01-A7E5-04B1672EAD32}</a:tableStyleId>
              </a:tblPr>
              <a:tblGrid>
                <a:gridCol w="1281325">
                  <a:extLst>
                    <a:ext uri="{9D8B030D-6E8A-4147-A177-3AD203B41FA5}">
                      <a16:colId xmlns:a16="http://schemas.microsoft.com/office/drawing/2014/main" val="1694624829"/>
                    </a:ext>
                  </a:extLst>
                </a:gridCol>
                <a:gridCol w="2898361">
                  <a:extLst>
                    <a:ext uri="{9D8B030D-6E8A-4147-A177-3AD203B41FA5}">
                      <a16:colId xmlns:a16="http://schemas.microsoft.com/office/drawing/2014/main" val="3466682422"/>
                    </a:ext>
                  </a:extLst>
                </a:gridCol>
              </a:tblGrid>
              <a:tr h="345502">
                <a:tc>
                  <a:txBody>
                    <a:bodyPr/>
                    <a:lstStyle/>
                    <a:p>
                      <a:r>
                        <a:rPr lang="en-US" sz="1100" b="1" dirty="0" err="1">
                          <a:solidFill>
                            <a:schemeClr val="bg1"/>
                          </a:solidFill>
                        </a:rPr>
                        <a:t>Opdrachtgever</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ysClr val="windowText" lastClr="000000"/>
                          </a:solidFill>
                        </a:rPr>
                        <a:t>Jan</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960460781"/>
                  </a:ext>
                </a:extLst>
              </a:tr>
              <a:tr h="345502">
                <a:tc>
                  <a:txBody>
                    <a:bodyPr/>
                    <a:lstStyle/>
                    <a:p>
                      <a:r>
                        <a:rPr lang="en-US" sz="1100" b="1" dirty="0">
                          <a:solidFill>
                            <a:schemeClr val="bg1"/>
                          </a:solidFill>
                        </a:rPr>
                        <a:t>Stakeholders</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ysClr val="windowText" lastClr="000000"/>
                          </a:solidFill>
                        </a:rPr>
                        <a:t>HR </a:t>
                      </a:r>
                      <a:r>
                        <a:rPr lang="en-US" sz="1100" b="0" dirty="0" err="1">
                          <a:solidFill>
                            <a:sysClr val="windowText" lastClr="000000"/>
                          </a:solidFill>
                        </a:rPr>
                        <a:t>afdeling</a:t>
                      </a:r>
                      <a:r>
                        <a:rPr lang="en-US" sz="1100" b="0" dirty="0">
                          <a:solidFill>
                            <a:sysClr val="windowText" lastClr="000000"/>
                          </a:solidFill>
                        </a:rPr>
                        <a:t>, managers, </a:t>
                      </a:r>
                      <a:r>
                        <a:rPr lang="en-US" sz="1100" b="0" dirty="0" err="1">
                          <a:solidFill>
                            <a:sysClr val="windowText" lastClr="000000"/>
                          </a:solidFill>
                        </a:rPr>
                        <a:t>medewerkers</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35256685"/>
                  </a:ext>
                </a:extLst>
              </a:tr>
              <a:tr h="1686862">
                <a:tc>
                  <a:txBody>
                    <a:bodyPr/>
                    <a:lstStyle/>
                    <a:p>
                      <a:r>
                        <a:rPr lang="en-US" sz="1100" b="1" dirty="0" err="1">
                          <a:solidFill>
                            <a:schemeClr val="bg1"/>
                          </a:solidFill>
                        </a:rPr>
                        <a:t>Communicatie</a:t>
                      </a:r>
                      <a:endParaRPr lang="en-US" sz="1100" b="1" dirty="0">
                        <a:solidFill>
                          <a:schemeClr val="bg1"/>
                        </a:solidFill>
                      </a:endParaRPr>
                    </a:p>
                    <a:p>
                      <a:r>
                        <a:rPr lang="en-US" sz="1100" b="1" dirty="0">
                          <a:solidFill>
                            <a:schemeClr val="bg1"/>
                          </a:solidFill>
                        </a:rPr>
                        <a:t>(</a:t>
                      </a:r>
                      <a:r>
                        <a:rPr lang="en-US" sz="1100" b="1" dirty="0" err="1">
                          <a:solidFill>
                            <a:schemeClr val="bg1"/>
                          </a:solidFill>
                        </a:rPr>
                        <a:t>structuur</a:t>
                      </a:r>
                      <a:r>
                        <a:rPr lang="en-US" sz="1100" b="1" dirty="0">
                          <a:solidFill>
                            <a:schemeClr val="bg1"/>
                          </a:solidFill>
                        </a:rPr>
                        <a:t>)</a:t>
                      </a:r>
                    </a:p>
                    <a:p>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Wekelijkse projectvergaderingen met het projectteam</a:t>
                      </a:r>
                    </a:p>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Maandelijkse voortgangsrapportage aan de opdrachtgever en belanghebbenden</a:t>
                      </a:r>
                    </a:p>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E-mailupdates bij belangrijke mijlpalen of wijzigingen in het projectplan</a:t>
                      </a:r>
                    </a:p>
                    <a:p>
                      <a:pPr marL="171450" indent="-171450">
                        <a:buFont typeface="Arial" panose="020B0604020202020204" pitchFamily="34" charset="0"/>
                        <a:buChar char="•"/>
                      </a:pPr>
                      <a:r>
                        <a:rPr lang="nl-NL" sz="1100" b="0" i="0" kern="1200" dirty="0">
                          <a:solidFill>
                            <a:sysClr val="windowText" lastClr="000000"/>
                          </a:solidFill>
                          <a:effectLst/>
                          <a:latin typeface="+mn-lt"/>
                          <a:ea typeface="+mn-ea"/>
                          <a:cs typeface="+mn-cs"/>
                        </a:rPr>
                        <a:t>Trainen eindgebruikers in januari</a:t>
                      </a:r>
                      <a:endParaRPr lang="en-US" sz="1100" b="0" dirty="0">
                        <a:solidFill>
                          <a:sysClr val="windowText" lastClr="000000"/>
                        </a:solidFill>
                      </a:endParaRPr>
                    </a:p>
                    <a:p>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70278427"/>
                  </a:ext>
                </a:extLst>
              </a:tr>
            </a:tbl>
          </a:graphicData>
        </a:graphic>
      </p:graphicFrame>
      <p:graphicFrame>
        <p:nvGraphicFramePr>
          <p:cNvPr id="8" name="Table 3">
            <a:extLst>
              <a:ext uri="{FF2B5EF4-FFF2-40B4-BE49-F238E27FC236}">
                <a16:creationId xmlns:a16="http://schemas.microsoft.com/office/drawing/2014/main" id="{6D4325C9-F021-E40B-2484-6AA3583C73CA}"/>
              </a:ext>
            </a:extLst>
          </p:cNvPr>
          <p:cNvGraphicFramePr>
            <a:graphicFrameLocks noGrp="1"/>
          </p:cNvGraphicFramePr>
          <p:nvPr/>
        </p:nvGraphicFramePr>
        <p:xfrm>
          <a:off x="5041900" y="393762"/>
          <a:ext cx="6649625" cy="487680"/>
        </p:xfrm>
        <a:graphic>
          <a:graphicData uri="http://schemas.openxmlformats.org/drawingml/2006/table">
            <a:tbl>
              <a:tblPr>
                <a:tableStyleId>{5A111915-BE36-4E01-A7E5-04B1672EAD32}</a:tableStyleId>
              </a:tblPr>
              <a:tblGrid>
                <a:gridCol w="1320417">
                  <a:extLst>
                    <a:ext uri="{9D8B030D-6E8A-4147-A177-3AD203B41FA5}">
                      <a16:colId xmlns:a16="http://schemas.microsoft.com/office/drawing/2014/main" val="1358075378"/>
                    </a:ext>
                  </a:extLst>
                </a:gridCol>
                <a:gridCol w="1320417">
                  <a:extLst>
                    <a:ext uri="{9D8B030D-6E8A-4147-A177-3AD203B41FA5}">
                      <a16:colId xmlns:a16="http://schemas.microsoft.com/office/drawing/2014/main" val="451798111"/>
                    </a:ext>
                  </a:extLst>
                </a:gridCol>
                <a:gridCol w="1309380">
                  <a:extLst>
                    <a:ext uri="{9D8B030D-6E8A-4147-A177-3AD203B41FA5}">
                      <a16:colId xmlns:a16="http://schemas.microsoft.com/office/drawing/2014/main" val="1229169073"/>
                    </a:ext>
                  </a:extLst>
                </a:gridCol>
                <a:gridCol w="1336079">
                  <a:extLst>
                    <a:ext uri="{9D8B030D-6E8A-4147-A177-3AD203B41FA5}">
                      <a16:colId xmlns:a16="http://schemas.microsoft.com/office/drawing/2014/main" val="1759866571"/>
                    </a:ext>
                  </a:extLst>
                </a:gridCol>
                <a:gridCol w="1363332">
                  <a:extLst>
                    <a:ext uri="{9D8B030D-6E8A-4147-A177-3AD203B41FA5}">
                      <a16:colId xmlns:a16="http://schemas.microsoft.com/office/drawing/2014/main" val="2285889200"/>
                    </a:ext>
                  </a:extLst>
                </a:gridCol>
              </a:tblGrid>
              <a:tr h="209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err="1">
                          <a:solidFill>
                            <a:schemeClr val="bg1"/>
                          </a:solidFill>
                        </a:rPr>
                        <a:t>Analyse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Realisatie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Acceptatie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a:solidFill>
                            <a:schemeClr val="bg1"/>
                          </a:solidFill>
                        </a:rPr>
                        <a:t>Go live </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000" b="1" dirty="0" err="1">
                          <a:solidFill>
                            <a:schemeClr val="bg1"/>
                          </a:solidFill>
                        </a:rPr>
                        <a:t>Nazorg</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960460781"/>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01-08-2024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01-09-2024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31-12-2024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01-02-2025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ysClr val="windowText" lastClr="000000"/>
                          </a:solidFill>
                          <a:latin typeface="+mn-lt"/>
                          <a:ea typeface="+mn-ea"/>
                          <a:cs typeface="+mn-cs"/>
                        </a:rPr>
                        <a:t>01-03-2025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5256685"/>
                  </a:ext>
                </a:extLst>
              </a:tr>
            </a:tbl>
          </a:graphicData>
        </a:graphic>
      </p:graphicFrame>
      <p:graphicFrame>
        <p:nvGraphicFramePr>
          <p:cNvPr id="10" name="Table 3">
            <a:extLst>
              <a:ext uri="{FF2B5EF4-FFF2-40B4-BE49-F238E27FC236}">
                <a16:creationId xmlns:a16="http://schemas.microsoft.com/office/drawing/2014/main" id="{6646A502-575D-BDC4-7975-F07EB6C0F529}"/>
              </a:ext>
            </a:extLst>
          </p:cNvPr>
          <p:cNvGraphicFramePr>
            <a:graphicFrameLocks noGrp="1"/>
          </p:cNvGraphicFramePr>
          <p:nvPr>
            <p:extLst>
              <p:ext uri="{D42A27DB-BD31-4B8C-83A1-F6EECF244321}">
                <p14:modId xmlns:p14="http://schemas.microsoft.com/office/powerpoint/2010/main" val="2106112318"/>
              </p:ext>
            </p:extLst>
          </p:nvPr>
        </p:nvGraphicFramePr>
        <p:xfrm>
          <a:off x="7511840" y="1093205"/>
          <a:ext cx="4197792" cy="859050"/>
        </p:xfrm>
        <a:graphic>
          <a:graphicData uri="http://schemas.openxmlformats.org/drawingml/2006/table">
            <a:tbl>
              <a:tblPr>
                <a:tableStyleId>{5A111915-BE36-4E01-A7E5-04B1672EAD32}</a:tableStyleId>
              </a:tblPr>
              <a:tblGrid>
                <a:gridCol w="1283951">
                  <a:extLst>
                    <a:ext uri="{9D8B030D-6E8A-4147-A177-3AD203B41FA5}">
                      <a16:colId xmlns:a16="http://schemas.microsoft.com/office/drawing/2014/main" val="1694624829"/>
                    </a:ext>
                  </a:extLst>
                </a:gridCol>
                <a:gridCol w="2913841">
                  <a:extLst>
                    <a:ext uri="{9D8B030D-6E8A-4147-A177-3AD203B41FA5}">
                      <a16:colId xmlns:a16="http://schemas.microsoft.com/office/drawing/2014/main" val="3466682422"/>
                    </a:ext>
                  </a:extLst>
                </a:gridCol>
              </a:tblGrid>
              <a:tr h="286350">
                <a:tc>
                  <a:txBody>
                    <a:bodyPr/>
                    <a:lstStyle/>
                    <a:p>
                      <a:r>
                        <a:rPr lang="en-US" sz="1000" b="1" dirty="0">
                          <a:solidFill>
                            <a:schemeClr val="bg1"/>
                          </a:solidFill>
                        </a:rPr>
                        <a:t>Budget</a:t>
                      </a: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nl-NL" sz="1100" b="0" i="0" kern="1200" dirty="0">
                          <a:solidFill>
                            <a:sysClr val="windowText" lastClr="000000"/>
                          </a:solidFill>
                          <a:effectLst/>
                          <a:latin typeface="+mn-lt"/>
                          <a:ea typeface="+mn-ea"/>
                          <a:cs typeface="+mn-cs"/>
                        </a:rPr>
                        <a:t>10000 euro</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960460781"/>
                  </a:ext>
                </a:extLst>
              </a:tr>
              <a:tr h="286350">
                <a:tc>
                  <a:txBody>
                    <a:bodyPr/>
                    <a:lstStyle/>
                    <a:p>
                      <a:r>
                        <a:rPr lang="en-US" sz="1000" b="1" dirty="0" err="1">
                          <a:solidFill>
                            <a:schemeClr val="bg1"/>
                          </a:solidFill>
                        </a:rPr>
                        <a:t>Tijd</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a:solidFill>
                            <a:sysClr val="windowText" lastClr="000000"/>
                          </a:solidFill>
                        </a:rPr>
                        <a:t>&lt;6 </a:t>
                      </a:r>
                      <a:r>
                        <a:rPr lang="en-US" sz="1100" b="0" dirty="0" err="1">
                          <a:solidFill>
                            <a:sysClr val="windowText" lastClr="000000"/>
                          </a:solidFill>
                        </a:rPr>
                        <a:t>maanden</a:t>
                      </a:r>
                      <a:endParaRPr lang="en-US" sz="1100" b="0" dirty="0">
                        <a:solidFill>
                          <a:sysClr val="windowText" lastClr="000000"/>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16188003"/>
                  </a:ext>
                </a:extLst>
              </a:tr>
              <a:tr h="286350">
                <a:tc>
                  <a:txBody>
                    <a:bodyPr/>
                    <a:lstStyle/>
                    <a:p>
                      <a:r>
                        <a:rPr lang="en-US" sz="1000" b="1" dirty="0" err="1">
                          <a:solidFill>
                            <a:schemeClr val="bg1"/>
                          </a:solidFill>
                        </a:rPr>
                        <a:t>Veranderprocedure</a:t>
                      </a:r>
                      <a:endParaRPr lang="en-US" sz="10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2"/>
                    </a:solidFill>
                  </a:tcPr>
                </a:tc>
                <a:tc>
                  <a:txBody>
                    <a:bodyPr/>
                    <a:lstStyle/>
                    <a:p>
                      <a:r>
                        <a:rPr lang="en-US" sz="1100" b="0" dirty="0" err="1">
                          <a:solidFill>
                            <a:sysClr val="windowText" lastClr="000000"/>
                          </a:solidFill>
                        </a:rPr>
                        <a:t>Zie</a:t>
                      </a:r>
                      <a:r>
                        <a:rPr lang="en-US" sz="1100" b="0" dirty="0">
                          <a:solidFill>
                            <a:sysClr val="windowText" lastClr="000000"/>
                          </a:solidFill>
                        </a:rPr>
                        <a:t> -&gt; </a:t>
                      </a:r>
                      <a:r>
                        <a:rPr lang="en-US" sz="1100" b="0" dirty="0">
                          <a:solidFill>
                            <a:schemeClr val="tx2"/>
                          </a:solidFill>
                          <a:hlinkClick r:id="rId3">
                            <a:extLst>
                              <a:ext uri="{A12FA001-AC4F-418D-AE19-62706E023703}">
                                <ahyp:hlinkClr xmlns:ahyp="http://schemas.microsoft.com/office/drawing/2018/hyperlinkcolor" val="tx"/>
                              </a:ext>
                            </a:extLst>
                          </a:hlinkClick>
                        </a:rPr>
                        <a:t>change procedure</a:t>
                      </a:r>
                      <a:endParaRPr lang="en-US" sz="1100" b="0" dirty="0">
                        <a:solidFill>
                          <a:schemeClr val="tx2"/>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066600139"/>
                  </a:ext>
                </a:extLst>
              </a:tr>
            </a:tbl>
          </a:graphicData>
        </a:graphic>
      </p:graphicFrame>
      <p:cxnSp>
        <p:nvCxnSpPr>
          <p:cNvPr id="13" name="Rechte verbindingslijn 12">
            <a:extLst>
              <a:ext uri="{FF2B5EF4-FFF2-40B4-BE49-F238E27FC236}">
                <a16:creationId xmlns:a16="http://schemas.microsoft.com/office/drawing/2014/main" id="{91FCE98F-AA2A-C154-DF71-8EA2E9F57B3A}"/>
              </a:ext>
            </a:extLst>
          </p:cNvPr>
          <p:cNvCxnSpPr>
            <a:cxnSpLocks/>
          </p:cNvCxnSpPr>
          <p:nvPr/>
        </p:nvCxnSpPr>
        <p:spPr>
          <a:xfrm>
            <a:off x="388032" y="939029"/>
            <a:ext cx="11408633" cy="0"/>
          </a:xfrm>
          <a:prstGeom prst="line">
            <a:avLst/>
          </a:prstGeom>
        </p:spPr>
        <p:style>
          <a:lnRef idx="3">
            <a:schemeClr val="accent1"/>
          </a:lnRef>
          <a:fillRef idx="0">
            <a:schemeClr val="accent1"/>
          </a:fillRef>
          <a:effectRef idx="2">
            <a:schemeClr val="accent1"/>
          </a:effectRef>
          <a:fontRef idx="minor">
            <a:schemeClr val="tx1"/>
          </a:fontRef>
        </p:style>
      </p:cxnSp>
      <p:graphicFrame>
        <p:nvGraphicFramePr>
          <p:cNvPr id="2" name="Table 3">
            <a:extLst>
              <a:ext uri="{FF2B5EF4-FFF2-40B4-BE49-F238E27FC236}">
                <a16:creationId xmlns:a16="http://schemas.microsoft.com/office/drawing/2014/main" id="{B62DD341-69A3-A4CC-63A6-E4380A8CBAE5}"/>
              </a:ext>
            </a:extLst>
          </p:cNvPr>
          <p:cNvGraphicFramePr>
            <a:graphicFrameLocks noGrp="1"/>
          </p:cNvGraphicFramePr>
          <p:nvPr>
            <p:extLst>
              <p:ext uri="{D42A27DB-BD31-4B8C-83A1-F6EECF244321}">
                <p14:modId xmlns:p14="http://schemas.microsoft.com/office/powerpoint/2010/main" val="3274189486"/>
              </p:ext>
            </p:extLst>
          </p:nvPr>
        </p:nvGraphicFramePr>
        <p:xfrm>
          <a:off x="7511839" y="2106430"/>
          <a:ext cx="4179687" cy="1203960"/>
        </p:xfrm>
        <a:graphic>
          <a:graphicData uri="http://schemas.openxmlformats.org/drawingml/2006/table">
            <a:tbl>
              <a:tblPr>
                <a:tableStyleId>{5A111915-BE36-4E01-A7E5-04B1672EAD32}</a:tableStyleId>
              </a:tblPr>
              <a:tblGrid>
                <a:gridCol w="1315290">
                  <a:extLst>
                    <a:ext uri="{9D8B030D-6E8A-4147-A177-3AD203B41FA5}">
                      <a16:colId xmlns:a16="http://schemas.microsoft.com/office/drawing/2014/main" val="1358075378"/>
                    </a:ext>
                  </a:extLst>
                </a:gridCol>
                <a:gridCol w="1478954">
                  <a:extLst>
                    <a:ext uri="{9D8B030D-6E8A-4147-A177-3AD203B41FA5}">
                      <a16:colId xmlns:a16="http://schemas.microsoft.com/office/drawing/2014/main" val="451798111"/>
                    </a:ext>
                  </a:extLst>
                </a:gridCol>
                <a:gridCol w="1385443">
                  <a:extLst>
                    <a:ext uri="{9D8B030D-6E8A-4147-A177-3AD203B41FA5}">
                      <a16:colId xmlns:a16="http://schemas.microsoft.com/office/drawing/2014/main" val="1229169073"/>
                    </a:ext>
                  </a:extLst>
                </a:gridCol>
              </a:tblGrid>
              <a:tr h="209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err="1">
                          <a:solidFill>
                            <a:schemeClr val="bg1"/>
                          </a:solidFill>
                        </a:rPr>
                        <a:t>Projectlid</a:t>
                      </a:r>
                      <a:endParaRPr lang="en-US" sz="1100" b="1" dirty="0">
                        <a:solidFill>
                          <a:schemeClr val="bg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100" b="1" dirty="0">
                          <a:solidFill>
                            <a:schemeClr val="bg1"/>
                          </a:solidFill>
                        </a:rPr>
                        <a:t>Rol</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tc>
                  <a:txBody>
                    <a:bodyPr/>
                    <a:lstStyle/>
                    <a:p>
                      <a:r>
                        <a:rPr lang="en-US" sz="1100" b="1" dirty="0">
                          <a:solidFill>
                            <a:schemeClr val="bg1"/>
                          </a:solidFill>
                        </a:rPr>
                        <a:t>Inzet (</a:t>
                      </a:r>
                      <a:r>
                        <a:rPr lang="en-US" sz="1100" b="1" dirty="0" err="1">
                          <a:solidFill>
                            <a:schemeClr val="bg1"/>
                          </a:solidFill>
                        </a:rPr>
                        <a:t>tijdseenheid</a:t>
                      </a:r>
                      <a:r>
                        <a:rPr lang="en-US" sz="1100" b="1" dirty="0">
                          <a:solidFill>
                            <a:schemeClr val="bg1"/>
                          </a:solidFill>
                        </a:rPr>
                        <a:t>). /pw</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960460781"/>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Stef</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PL</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5256685"/>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Tim</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HR</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48366236"/>
                  </a:ext>
                </a:extLst>
              </a:tr>
              <a:tr h="23546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Lars</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FB</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kern="1200" dirty="0">
                          <a:solidFill>
                            <a:sysClr val="windowText" lastClr="000000"/>
                          </a:solidFill>
                          <a:latin typeface="+mn-lt"/>
                          <a:ea typeface="+mn-ea"/>
                          <a:cs typeface="+mn-cs"/>
                        </a:rPr>
                        <a:t>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51196137"/>
                  </a:ext>
                </a:extLst>
              </a:tr>
            </a:tbl>
          </a:graphicData>
        </a:graphic>
      </p:graphicFrame>
      <p:pic>
        <p:nvPicPr>
          <p:cNvPr id="3" name="Picture 2" descr="Power BI koppelen met AFAS? | Leer Power BI">
            <a:extLst>
              <a:ext uri="{FF2B5EF4-FFF2-40B4-BE49-F238E27FC236}">
                <a16:creationId xmlns:a16="http://schemas.microsoft.com/office/drawing/2014/main" id="{B16AE67E-131B-9A3D-2D26-00A7A889F0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72388" y="70164"/>
            <a:ext cx="1039614" cy="283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124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IO_HDS" val="True"/>
  <p:tag name="MIO_UPDATE" val="True"/>
  <p:tag name="MIO_DBID" val="18E52BEE-B231-4163-953F-624B7C4E5C82"/>
  <p:tag name="MIO_FALLBACK_LAYOUT" val="8"/>
  <p:tag name="MIO_SHOW_DATE" val="False"/>
  <p:tag name="MIO_SHOW_FOOTER" val="False"/>
  <p:tag name="MIO_SHOW_PAGENUMBER" val="False"/>
  <p:tag name="MIO_AVOID_BLANK_LAYOUT" val="True"/>
  <p:tag name="MIO_CD_LAYOUT_VALID_AREA" val="False"/>
  <p:tag name="MIO_EKGUID" val="1048a827-2f29-4cf1-a742-a54498856ea9"/>
  <p:tag name="MIO_OBJECTNAME" val="AFAS PP - LEEG"/>
  <p:tag name="MIO_NUMBER_OF_VALID_LAYOUTS" val="28"/>
  <p:tag name="MIO_VERSION" val="23.04.2024 11:39:05"/>
  <p:tag name="MIO_SKIPVERSION" val="01.01.0001 00:00:00"/>
  <p:tag name="MIO_LASTDOWNLOADED" val="23.04.2024 14:01:02"/>
  <p:tag name="MIO_CDID" val="d30371fb-bd2b-4816-a0ce-bd6a1479ab6b"/>
</p:tagLst>
</file>

<file path=ppt/tags/tag2.xml><?xml version="1.0" encoding="utf-8"?>
<p:tagLst xmlns:a="http://schemas.openxmlformats.org/drawingml/2006/main" xmlns:r="http://schemas.openxmlformats.org/officeDocument/2006/relationships" xmlns:p="http://schemas.openxmlformats.org/presentationml/2006/main">
  <p:tag name="MIO_HDS" val="True"/>
  <p:tag name="MIO_UPDATE" val="True"/>
  <p:tag name="MIO_DBID" val="18E52BEE-B231-4163-953F-624B7C4E5C82"/>
  <p:tag name="MIO_FALLBACK_LAYOUT" val="8"/>
  <p:tag name="MIO_SHOW_DATE" val="False"/>
  <p:tag name="MIO_SHOW_FOOTER" val="False"/>
  <p:tag name="MIO_SHOW_PAGENUMBER" val="False"/>
  <p:tag name="MIO_AVOID_BLANK_LAYOUT" val="True"/>
  <p:tag name="MIO_CD_LAYOUT_VALID_AREA" val="False"/>
  <p:tag name="MIO_NUMBER_OF_VALID_LAYOUTS" val="20"/>
  <p:tag name="MIO_EKGUID" val="21a529b4-4cfd-447d-8f9c-21b244bce69b"/>
  <p:tag name="MIO_VERSION" val="05.09.2018 12:02:03"/>
  <p:tag name="MIO_OBJECTNAME" val="AFAS PP 2018 - LEEG"/>
  <p:tag name="MIO_SKIPVERSION" val="01.01.0001 00:00:00"/>
  <p:tag name="MIO_LASTDOWNLOADED" val="20.07.2022 11:48:51"/>
  <p:tag name="MIO_CDID" val="d30371fb-bd2b-4816-a0ce-bd6a1479ab6b"/>
</p:tagLst>
</file>

<file path=ppt/theme/theme1.xml><?xml version="1.0" encoding="utf-8"?>
<a:theme xmlns:a="http://schemas.openxmlformats.org/drawingml/2006/main" name="AFAS Software">
  <a:themeElements>
    <a:clrScheme name="AFAS Software">
      <a:dk1>
        <a:srgbClr val="0074D0"/>
      </a:dk1>
      <a:lt1>
        <a:srgbClr val="FFFFFF"/>
      </a:lt1>
      <a:dk2>
        <a:srgbClr val="005FAA"/>
      </a:dk2>
      <a:lt2>
        <a:srgbClr val="D7EAFF"/>
      </a:lt2>
      <a:accent1>
        <a:srgbClr val="0074D0"/>
      </a:accent1>
      <a:accent2>
        <a:srgbClr val="D7EAFF"/>
      </a:accent2>
      <a:accent3>
        <a:srgbClr val="F59F39"/>
      </a:accent3>
      <a:accent4>
        <a:srgbClr val="D11F43"/>
      </a:accent4>
      <a:accent5>
        <a:srgbClr val="181F24"/>
      </a:accent5>
      <a:accent6>
        <a:srgbClr val="C3CBD3"/>
      </a:accent6>
      <a:hlink>
        <a:srgbClr val="D7EAFF"/>
      </a:hlink>
      <a:folHlink>
        <a:srgbClr val="F59F39"/>
      </a:folHlink>
    </a:clrScheme>
    <a:fontScheme name="01 - AFAS STANDAARD">
      <a:majorFont>
        <a:latin typeface="Roboto Black"/>
        <a:ea typeface=""/>
        <a:cs typeface=""/>
      </a:majorFont>
      <a:minorFont>
        <a:latin typeface="Roboto Light"/>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5FAA"/>
        </a:solidFill>
        <a:ln w="9525" cap="flat">
          <a:noFill/>
          <a:prstDash val="solid"/>
          <a:miter/>
        </a:ln>
      </a:spPr>
      <a:bodyPr rtlCol="0" anchor="ctr"/>
      <a:lstStyle>
        <a:defPPr algn="l">
          <a:defRPr/>
        </a:defPPr>
      </a:lstStyle>
    </a:spDef>
    <a:txDef>
      <a:spPr>
        <a:noFill/>
      </a:spPr>
      <a:bodyPr wrap="square" rtlCol="0">
        <a:spAutoFit/>
      </a:bodyPr>
      <a:lstStyle>
        <a:defPPr>
          <a:defRPr dirty="0"/>
        </a:defPPr>
      </a:lstStyle>
    </a:txDef>
  </a:objectDefaults>
  <a:extraClrSchemeLst/>
  <a:extLst>
    <a:ext uri="{05A4C25C-085E-4340-85A3-A5531E510DB2}">
      <thm15:themeFamily xmlns:thm15="http://schemas.microsoft.com/office/thememl/2012/main" name="Presentatie3" id="{1582EB8B-181C-4F72-8952-813261550371}" vid="{0675819F-A927-4DCE-B40A-E0610BC21C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ec7a76-a5d1-4aae-bf01-e4ca6225403b" xsi:nil="true"/>
    <lcf76f155ced4ddcb4097134ff3c332f xmlns="ec5208ec-1d6a-482b-af84-a3e3df8ab3d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6368957869714AA2B9AB3DB6D7E90E" ma:contentTypeVersion="15" ma:contentTypeDescription="Een nieuw document maken." ma:contentTypeScope="" ma:versionID="6fd4dd40d9d78ff617e969bc4c1417dc">
  <xsd:schema xmlns:xsd="http://www.w3.org/2001/XMLSchema" xmlns:xs="http://www.w3.org/2001/XMLSchema" xmlns:p="http://schemas.microsoft.com/office/2006/metadata/properties" xmlns:ns2="ec5208ec-1d6a-482b-af84-a3e3df8ab3df" xmlns:ns3="5eec7a76-a5d1-4aae-bf01-e4ca6225403b" targetNamespace="http://schemas.microsoft.com/office/2006/metadata/properties" ma:root="true" ma:fieldsID="96aabd15811a713490df652aa5006d35" ns2:_="" ns3:_="">
    <xsd:import namespace="ec5208ec-1d6a-482b-af84-a3e3df8ab3df"/>
    <xsd:import namespace="5eec7a76-a5d1-4aae-bf01-e4ca6225403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5208ec-1d6a-482b-af84-a3e3df8ab3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ee176400-3569-4ff1-af59-b2a56b684bb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eec7a76-a5d1-4aae-bf01-e4ca6225403b"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b23a4e84-2412-4572-852d-7cd84c273d1b}" ma:internalName="TaxCatchAll" ma:showField="CatchAllData" ma:web="5eec7a76-a5d1-4aae-bf01-e4ca622540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metadata/properties"/>
    <ds:schemaRef ds:uri="2b6f4d9c-e67e-4634-a886-8566b3a998fa"/>
    <ds:schemaRef ds:uri="http://schemas.microsoft.com/office/2006/documentManagement/types"/>
    <ds:schemaRef ds:uri="3c7d788f-59f0-4ee8-87d4-6b60b595ee8d"/>
    <ds:schemaRef ds:uri="http://purl.org/dc/elements/1.1/"/>
    <ds:schemaRef ds:uri="http://purl.org/dc/terms/"/>
    <ds:schemaRef ds:uri="http://schemas.microsoft.com/office/infopath/2007/PartnerControls"/>
    <ds:schemaRef ds:uri="http://schemas.openxmlformats.org/package/2006/metadata/core-properties"/>
    <ds:schemaRef ds:uri="http://www.w3.org/XML/1998/namespace"/>
    <ds:schemaRef ds:uri="http://purl.org/dc/dcmitype/"/>
    <ds:schemaRef ds:uri="5eec7a76-a5d1-4aae-bf01-e4ca6225403b"/>
    <ds:schemaRef ds:uri="ec5208ec-1d6a-482b-af84-a3e3df8ab3df"/>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9DA7C742-5F90-4A86-B66D-2539B72989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5208ec-1d6a-482b-af84-a3e3df8ab3df"/>
    <ds:schemaRef ds:uri="5eec7a76-a5d1-4aae-bf01-e4ca622540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21630</TotalTime>
  <Words>635</Words>
  <Application>Microsoft Office PowerPoint</Application>
  <PresentationFormat>Breedbeeld</PresentationFormat>
  <Paragraphs>113</Paragraphs>
  <Slides>2</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vt:i4>
      </vt:variant>
    </vt:vector>
  </HeadingPairs>
  <TitlesOfParts>
    <vt:vector size="8" baseType="lpstr">
      <vt:lpstr>Arial</vt:lpstr>
      <vt:lpstr>Calibri</vt:lpstr>
      <vt:lpstr>Roboto Black</vt:lpstr>
      <vt:lpstr>Roboto Light</vt:lpstr>
      <vt:lpstr>Wingdings</vt:lpstr>
      <vt:lpstr>AFAS Software</vt:lpstr>
      <vt:lpstr>Hoe zorg je ervoor dat dit niet gebeurd?</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Iris Vaarkamp</cp:lastModifiedBy>
  <cp:revision>76</cp:revision>
  <dcterms:created xsi:type="dcterms:W3CDTF">2018-02-04T00:01:51Z</dcterms:created>
  <dcterms:modified xsi:type="dcterms:W3CDTF">2025-01-08T08:25:20Z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0x0101006E6368957869714AA2B9AB3DB6D7E90E</vt:lpwstr>
  </property>
</Properties>
</file>